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76" r:id="rId2"/>
    <p:sldId id="265" r:id="rId3"/>
    <p:sldId id="263" r:id="rId4"/>
    <p:sldId id="278" r:id="rId5"/>
    <p:sldId id="274" r:id="rId6"/>
    <p:sldId id="291" r:id="rId7"/>
    <p:sldId id="294" r:id="rId8"/>
    <p:sldId id="300" r:id="rId9"/>
    <p:sldId id="292" r:id="rId10"/>
    <p:sldId id="293" r:id="rId11"/>
    <p:sldId id="273" r:id="rId12"/>
    <p:sldId id="297" r:id="rId13"/>
    <p:sldId id="298" r:id="rId14"/>
    <p:sldId id="302" r:id="rId15"/>
    <p:sldId id="303" r:id="rId16"/>
    <p:sldId id="304" r:id="rId17"/>
    <p:sldId id="266" r:id="rId18"/>
    <p:sldId id="267" r:id="rId19"/>
    <p:sldId id="313" r:id="rId20"/>
    <p:sldId id="264" r:id="rId21"/>
    <p:sldId id="314"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1074" autoAdjust="0"/>
  </p:normalViewPr>
  <p:slideViewPr>
    <p:cSldViewPr>
      <p:cViewPr>
        <p:scale>
          <a:sx n="75" d="100"/>
          <a:sy n="75" d="100"/>
        </p:scale>
        <p:origin x="-1440"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2"/>
            <c:bubble3D val="0"/>
            <c:explosion val="7"/>
          </c:dPt>
          <c:dLbls>
            <c:dLbl>
              <c:idx val="1"/>
              <c:layout>
                <c:manualLayout>
                  <c:x val="8.5422535211267608E-2"/>
                  <c:y val="0"/>
                </c:manualLayout>
              </c:layout>
              <c:tx>
                <c:rich>
                  <a:bodyPr/>
                  <a:lstStyle/>
                  <a:p>
                    <a:r>
                      <a:rPr lang="en-US" b="1" dirty="0"/>
                      <a:t>Library </a:t>
                    </a:r>
                    <a:r>
                      <a:rPr lang="en-US" b="1" dirty="0" smtClean="0"/>
                      <a:t>director</a:t>
                    </a:r>
                    <a:r>
                      <a:rPr lang="en-US" b="1" dirty="0"/>
                      <a:t>
13
18%</a:t>
                    </a:r>
                    <a:endParaRPr lang="en-US" dirty="0"/>
                  </a:p>
                </c:rich>
              </c:tx>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0.22564600199622933"/>
                  <c:y val="-9.8126028737933177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8.5950242135226035E-2"/>
                  <c:y val="1.2320387917611982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Sheet2!$A$30:$A$35</c:f>
              <c:strCache>
                <c:ptCount val="6"/>
                <c:pt idx="0">
                  <c:v>Position</c:v>
                </c:pt>
                <c:pt idx="1">
                  <c:v>Library director/head</c:v>
                </c:pt>
                <c:pt idx="2">
                  <c:v>Librarian</c:v>
                </c:pt>
                <c:pt idx="3">
                  <c:v>Non-librarian series professional</c:v>
                </c:pt>
                <c:pt idx="4">
                  <c:v>Support staff</c:v>
                </c:pt>
                <c:pt idx="5">
                  <c:v>Other</c:v>
                </c:pt>
              </c:strCache>
            </c:strRef>
          </c:cat>
          <c:val>
            <c:numRef>
              <c:f>Sheet2!$B$30:$B$35</c:f>
              <c:numCache>
                <c:formatCode>General</c:formatCode>
                <c:ptCount val="6"/>
                <c:pt idx="1">
                  <c:v>13</c:v>
                </c:pt>
                <c:pt idx="2">
                  <c:v>53</c:v>
                </c:pt>
                <c:pt idx="3">
                  <c:v>0</c:v>
                </c:pt>
                <c:pt idx="4">
                  <c:v>6</c:v>
                </c:pt>
                <c:pt idx="5">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barChart>
        <c:barDir val="bar"/>
        <c:grouping val="clustered"/>
        <c:varyColors val="0"/>
        <c:ser>
          <c:idx val="0"/>
          <c:order val="0"/>
          <c:invertIfNegative val="0"/>
          <c:cat>
            <c:strRef>
              <c:f>Sheet2!$A$84:$A$91</c:f>
              <c:strCache>
                <c:ptCount val="8"/>
                <c:pt idx="0">
                  <c:v>Chinese</c:v>
                </c:pt>
                <c:pt idx="1">
                  <c:v>Japanese</c:v>
                </c:pt>
                <c:pt idx="2">
                  <c:v>Korean</c:v>
                </c:pt>
                <c:pt idx="3">
                  <c:v>English</c:v>
                </c:pt>
                <c:pt idx="4">
                  <c:v>Tibetan</c:v>
                </c:pt>
                <c:pt idx="5">
                  <c:v>Manchu</c:v>
                </c:pt>
                <c:pt idx="6">
                  <c:v>Mongolian</c:v>
                </c:pt>
                <c:pt idx="7">
                  <c:v>Other</c:v>
                </c:pt>
              </c:strCache>
            </c:strRef>
          </c:cat>
          <c:val>
            <c:numRef>
              <c:f>Sheet2!$B$84:$B$91</c:f>
              <c:numCache>
                <c:formatCode>General</c:formatCode>
                <c:ptCount val="8"/>
                <c:pt idx="0">
                  <c:v>49</c:v>
                </c:pt>
                <c:pt idx="1">
                  <c:v>30</c:v>
                </c:pt>
                <c:pt idx="2">
                  <c:v>16</c:v>
                </c:pt>
                <c:pt idx="3">
                  <c:v>56</c:v>
                </c:pt>
                <c:pt idx="4">
                  <c:v>3</c:v>
                </c:pt>
                <c:pt idx="5">
                  <c:v>3</c:v>
                </c:pt>
                <c:pt idx="6">
                  <c:v>2</c:v>
                </c:pt>
                <c:pt idx="7">
                  <c:v>3</c:v>
                </c:pt>
              </c:numCache>
            </c:numRef>
          </c:val>
        </c:ser>
        <c:dLbls>
          <c:showLegendKey val="0"/>
          <c:showVal val="0"/>
          <c:showCatName val="0"/>
          <c:showSerName val="0"/>
          <c:showPercent val="0"/>
          <c:showBubbleSize val="0"/>
        </c:dLbls>
        <c:gapWidth val="150"/>
        <c:axId val="36330112"/>
        <c:axId val="36348288"/>
      </c:barChart>
      <c:catAx>
        <c:axId val="36330112"/>
        <c:scaling>
          <c:orientation val="minMax"/>
        </c:scaling>
        <c:delete val="0"/>
        <c:axPos val="l"/>
        <c:numFmt formatCode="General" sourceLinked="0"/>
        <c:majorTickMark val="out"/>
        <c:minorTickMark val="none"/>
        <c:tickLblPos val="nextTo"/>
        <c:crossAx val="36348288"/>
        <c:crosses val="autoZero"/>
        <c:auto val="1"/>
        <c:lblAlgn val="ctr"/>
        <c:lblOffset val="100"/>
        <c:noMultiLvlLbl val="0"/>
      </c:catAx>
      <c:valAx>
        <c:axId val="36348288"/>
        <c:scaling>
          <c:orientation val="minMax"/>
        </c:scaling>
        <c:delete val="0"/>
        <c:axPos val="b"/>
        <c:majorGridlines/>
        <c:numFmt formatCode="General" sourceLinked="1"/>
        <c:majorTickMark val="out"/>
        <c:minorTickMark val="none"/>
        <c:tickLblPos val="nextTo"/>
        <c:crossAx val="3633011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1"/>
              <c:layout>
                <c:manualLayout>
                  <c:x val="-1.0315925209542231E-2"/>
                  <c:y val="0.25253930289430543"/>
                </c:manualLayout>
              </c:layout>
              <c:showLegendKey val="0"/>
              <c:showVal val="1"/>
              <c:showCatName val="1"/>
              <c:showSerName val="0"/>
              <c:showPercent val="1"/>
              <c:showBubbleSize val="0"/>
              <c:separator>
</c:separator>
            </c:dLbl>
            <c:dLbl>
              <c:idx val="2"/>
              <c:layout>
                <c:manualLayout>
                  <c:x val="-0.1933855019808311"/>
                  <c:y val="-4.4459459459459456E-2"/>
                </c:manualLayout>
              </c:layout>
              <c:showLegendKey val="0"/>
              <c:showVal val="1"/>
              <c:showCatName val="1"/>
              <c:showSerName val="0"/>
              <c:showPercent val="1"/>
              <c:showBubbleSize val="0"/>
              <c:separator>
</c:separator>
            </c:dLbl>
            <c:dLbl>
              <c:idx val="3"/>
              <c:layout>
                <c:manualLayout>
                  <c:x val="-4.6952494812493986E-2"/>
                  <c:y val="7.135588821932598E-2"/>
                </c:manualLayout>
              </c:layout>
              <c:showLegendKey val="0"/>
              <c:showVal val="1"/>
              <c:showCatName val="1"/>
              <c:showSerName val="0"/>
              <c:showPercent val="1"/>
              <c:showBubbleSize val="0"/>
              <c:separator>
</c:separator>
            </c:dLbl>
            <c:dLbl>
              <c:idx val="4"/>
              <c:layout>
                <c:manualLayout>
                  <c:x val="3.8113180726683828E-2"/>
                  <c:y val="4.5506257110352671E-3"/>
                </c:manualLayout>
              </c:layout>
              <c:spPr/>
              <c:txPr>
                <a:bodyPr/>
                <a:lstStyle/>
                <a:p>
                  <a:pPr>
                    <a:defRPr b="0"/>
                  </a:pPr>
                  <a:endParaRPr lang="en-US"/>
                </a:p>
              </c:txPr>
              <c:showLegendKey val="0"/>
              <c:showVal val="1"/>
              <c:showCatName val="1"/>
              <c:showSerName val="0"/>
              <c:showPercent val="1"/>
              <c:showBubbleSize val="0"/>
              <c:separator>
</c:separator>
            </c:dLbl>
            <c:txPr>
              <a:bodyPr/>
              <a:lstStyle/>
              <a:p>
                <a:pPr>
                  <a:defRPr b="1"/>
                </a:pPr>
                <a:endParaRPr lang="en-US"/>
              </a:p>
            </c:txPr>
            <c:showLegendKey val="0"/>
            <c:showVal val="1"/>
            <c:showCatName val="1"/>
            <c:showSerName val="0"/>
            <c:showPercent val="1"/>
            <c:showBubbleSize val="0"/>
            <c:separator>
</c:separator>
            <c:showLeaderLines val="1"/>
          </c:dLbls>
          <c:cat>
            <c:strRef>
              <c:f>Sheet13!$B$429:$B$433</c:f>
              <c:strCache>
                <c:ptCount val="5"/>
                <c:pt idx="0">
                  <c:v>Mainland China</c:v>
                </c:pt>
                <c:pt idx="1">
                  <c:v>Taiwan</c:v>
                </c:pt>
                <c:pt idx="2">
                  <c:v>Japan</c:v>
                </c:pt>
                <c:pt idx="3">
                  <c:v>Korea</c:v>
                </c:pt>
                <c:pt idx="4">
                  <c:v>North America</c:v>
                </c:pt>
              </c:strCache>
            </c:strRef>
          </c:cat>
          <c:val>
            <c:numRef>
              <c:f>Sheet13!$C$429:$C$433</c:f>
              <c:numCache>
                <c:formatCode>General</c:formatCode>
                <c:ptCount val="5"/>
                <c:pt idx="0">
                  <c:v>3</c:v>
                </c:pt>
                <c:pt idx="1">
                  <c:v>5</c:v>
                </c:pt>
                <c:pt idx="2">
                  <c:v>7</c:v>
                </c:pt>
                <c:pt idx="3">
                  <c:v>6</c:v>
                </c:pt>
                <c:pt idx="4">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2"/>
              <c:spPr/>
              <c:txPr>
                <a:bodyPr/>
                <a:lstStyle/>
                <a:p>
                  <a:pPr>
                    <a:defRPr b="1"/>
                  </a:pPr>
                  <a:endParaRPr lang="en-US"/>
                </a:p>
              </c:txPr>
              <c:showLegendKey val="0"/>
              <c:showVal val="1"/>
              <c:showCatName val="1"/>
              <c:showSerName val="0"/>
              <c:showPercent val="1"/>
              <c:showBubbleSize val="0"/>
            </c:dLbl>
            <c:dLbl>
              <c:idx val="3"/>
              <c:spPr/>
              <c:txPr>
                <a:bodyPr/>
                <a:lstStyle/>
                <a:p>
                  <a:pPr>
                    <a:defRPr b="1"/>
                  </a:pPr>
                  <a:endParaRPr lang="en-US"/>
                </a:p>
              </c:txPr>
              <c:showLegendKey val="0"/>
              <c:showVal val="1"/>
              <c:showCatName val="1"/>
              <c:showSerName val="0"/>
              <c:showPercent val="1"/>
              <c:showBubbleSize val="0"/>
            </c:dLbl>
            <c:dLbl>
              <c:idx val="6"/>
              <c:layout>
                <c:manualLayout>
                  <c:x val="-0.25328327918118043"/>
                  <c:y val="5.8691887651974535E-2"/>
                </c:manualLayout>
              </c:layout>
              <c:spPr/>
              <c:txPr>
                <a:bodyPr/>
                <a:lstStyle/>
                <a:p>
                  <a:pPr>
                    <a:defRPr b="1"/>
                  </a:pPr>
                  <a:endParaRPr lang="en-US"/>
                </a:p>
              </c:txPr>
              <c:showLegendKey val="0"/>
              <c:showVal val="1"/>
              <c:showCatName val="1"/>
              <c:showSerName val="0"/>
              <c:showPercent val="1"/>
              <c:showBubbleSize val="0"/>
              <c:separator>
</c:separator>
            </c:dLbl>
            <c:dLbl>
              <c:idx val="7"/>
              <c:layout>
                <c:manualLayout>
                  <c:x val="-1.9732849378957741E-3"/>
                  <c:y val="8.7423296225902794E-2"/>
                </c:manualLayout>
              </c:layout>
              <c:spPr/>
              <c:txPr>
                <a:bodyPr/>
                <a:lstStyle/>
                <a:p>
                  <a:pPr>
                    <a:defRPr b="1"/>
                  </a:pPr>
                  <a:endParaRPr lang="en-US"/>
                </a:p>
              </c:txPr>
              <c:showLegendKey val="0"/>
              <c:showVal val="1"/>
              <c:showCatName val="1"/>
              <c:showSerName val="0"/>
              <c:showPercent val="1"/>
              <c:showBubbleSize val="0"/>
              <c:separator>
</c:separator>
            </c:dLbl>
            <c:dLbl>
              <c:idx val="8"/>
              <c:spPr/>
              <c:txPr>
                <a:bodyPr/>
                <a:lstStyle/>
                <a:p>
                  <a:pPr>
                    <a:defRPr b="1"/>
                  </a:pPr>
                  <a:endParaRPr lang="en-US"/>
                </a:p>
              </c:txPr>
              <c:showLegendKey val="0"/>
              <c:showVal val="1"/>
              <c:showCatName val="1"/>
              <c:showSerName val="0"/>
              <c:showPercent val="1"/>
              <c:showBubbleSize val="0"/>
            </c:dLbl>
            <c:showLegendKey val="0"/>
            <c:showVal val="1"/>
            <c:showCatName val="1"/>
            <c:showSerName val="0"/>
            <c:showPercent val="1"/>
            <c:showBubbleSize val="0"/>
            <c:separator>
</c:separator>
            <c:showLeaderLines val="1"/>
          </c:dLbls>
          <c:cat>
            <c:strRef>
              <c:f>Sheet2!$P$58:$P$66</c:f>
              <c:strCache>
                <c:ptCount val="9"/>
                <c:pt idx="0">
                  <c:v>Australia</c:v>
                </c:pt>
                <c:pt idx="1">
                  <c:v>Europe</c:v>
                </c:pt>
                <c:pt idx="2">
                  <c:v>HK</c:v>
                </c:pt>
                <c:pt idx="3">
                  <c:v>Japan</c:v>
                </c:pt>
                <c:pt idx="4">
                  <c:v>Korea</c:v>
                </c:pt>
                <c:pt idx="5">
                  <c:v>Singapore</c:v>
                </c:pt>
                <c:pt idx="6">
                  <c:v>Taiwan</c:v>
                </c:pt>
                <c:pt idx="7">
                  <c:v>U.S.</c:v>
                </c:pt>
                <c:pt idx="8">
                  <c:v>Mainland China</c:v>
                </c:pt>
              </c:strCache>
            </c:strRef>
          </c:cat>
          <c:val>
            <c:numRef>
              <c:f>Sheet2!$Q$58:$Q$66</c:f>
              <c:numCache>
                <c:formatCode>General</c:formatCode>
                <c:ptCount val="9"/>
                <c:pt idx="0">
                  <c:v>1</c:v>
                </c:pt>
                <c:pt idx="1">
                  <c:v>1</c:v>
                </c:pt>
                <c:pt idx="2">
                  <c:v>9</c:v>
                </c:pt>
                <c:pt idx="3">
                  <c:v>11</c:v>
                </c:pt>
                <c:pt idx="4">
                  <c:v>1</c:v>
                </c:pt>
                <c:pt idx="5">
                  <c:v>1</c:v>
                </c:pt>
                <c:pt idx="6">
                  <c:v>10</c:v>
                </c:pt>
                <c:pt idx="7">
                  <c:v>25</c:v>
                </c:pt>
                <c:pt idx="8">
                  <c:v>14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2.5826771653543307E-3"/>
                  <c:y val="-0.13932013706620006"/>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0.15056342957130359"/>
                  <c:y val="-0.1608333333333333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5.5007381889763778E-2"/>
                  <c:y val="1.2438433823971721E-2"/>
                </c:manualLayout>
              </c:layou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Sheet13!$F$168:$F$170</c:f>
              <c:strCache>
                <c:ptCount val="3"/>
                <c:pt idx="0">
                  <c:v>Yes</c:v>
                </c:pt>
                <c:pt idx="1">
                  <c:v>No</c:v>
                </c:pt>
                <c:pt idx="2">
                  <c:v>Not sure</c:v>
                </c:pt>
              </c:strCache>
            </c:strRef>
          </c:cat>
          <c:val>
            <c:numRef>
              <c:f>Sheet13!$G$168:$G$170</c:f>
              <c:numCache>
                <c:formatCode>General</c:formatCode>
                <c:ptCount val="3"/>
                <c:pt idx="0">
                  <c:v>30</c:v>
                </c:pt>
                <c:pt idx="1">
                  <c:v>20</c:v>
                </c:pt>
                <c:pt idx="2">
                  <c:v>20</c:v>
                </c:pt>
              </c:numCache>
            </c:numRef>
          </c:val>
        </c:ser>
        <c:ser>
          <c:idx val="1"/>
          <c:order val="1"/>
          <c:cat>
            <c:strRef>
              <c:f>Sheet13!$F$168:$F$170</c:f>
              <c:strCache>
                <c:ptCount val="3"/>
                <c:pt idx="0">
                  <c:v>Yes</c:v>
                </c:pt>
                <c:pt idx="1">
                  <c:v>No</c:v>
                </c:pt>
                <c:pt idx="2">
                  <c:v>Not sure</c:v>
                </c:pt>
              </c:strCache>
            </c:strRef>
          </c:cat>
          <c:val>
            <c:numRef>
              <c:f>Sheet13!$H$168:$H$170</c:f>
              <c:numCache>
                <c:formatCode>0%</c:formatCode>
                <c:ptCount val="3"/>
                <c:pt idx="0">
                  <c:v>0.43</c:v>
                </c:pt>
                <c:pt idx="1">
                  <c:v>0.28999999999999998</c:v>
                </c:pt>
                <c:pt idx="2">
                  <c:v>0.28999999999999998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6.9525276731712882E-2"/>
                  <c:y val="-0.11663167104111986"/>
                </c:manualLayout>
              </c:layout>
              <c:showLegendKey val="0"/>
              <c:showVal val="1"/>
              <c:showCatName val="1"/>
              <c:showSerName val="0"/>
              <c:showPercent val="1"/>
              <c:showBubbleSize val="0"/>
              <c:separator>
</c:separator>
            </c:dLbl>
            <c:dLbl>
              <c:idx val="1"/>
              <c:layout>
                <c:manualLayout>
                  <c:x val="0.23938605500399407"/>
                  <c:y val="-8.7266695829687959E-3"/>
                </c:manualLayout>
              </c:layout>
              <c:showLegendKey val="0"/>
              <c:showVal val="1"/>
              <c:showCatName val="1"/>
              <c:showSerName val="0"/>
              <c:showPercent val="1"/>
              <c:showBubbleSize val="0"/>
              <c:separator>
</c:separator>
            </c:dLbl>
            <c:dLbl>
              <c:idx val="2"/>
              <c:layout>
                <c:manualLayout>
                  <c:x val="0"/>
                  <c:y val="-9.6596675415573055E-2"/>
                </c:manualLayout>
              </c:layout>
              <c:spPr/>
              <c:txPr>
                <a:bodyPr/>
                <a:lstStyle/>
                <a:p>
                  <a:pPr>
                    <a:defRPr sz="1400" b="0"/>
                  </a:pPr>
                  <a:endParaRPr lang="en-US"/>
                </a:p>
              </c:txPr>
              <c:showLegendKey val="0"/>
              <c:showVal val="1"/>
              <c:showCatName val="1"/>
              <c:showSerName val="0"/>
              <c:showPercent val="1"/>
              <c:showBubbleSize val="0"/>
              <c:separator>
</c:separator>
            </c:dLbl>
            <c:txPr>
              <a:bodyPr/>
              <a:lstStyle/>
              <a:p>
                <a:pPr>
                  <a:defRPr b="0"/>
                </a:pPr>
                <a:endParaRPr lang="en-US"/>
              </a:p>
            </c:txPr>
            <c:showLegendKey val="0"/>
            <c:showVal val="1"/>
            <c:showCatName val="1"/>
            <c:showSerName val="0"/>
            <c:showPercent val="1"/>
            <c:showBubbleSize val="0"/>
            <c:separator>
</c:separator>
            <c:showLeaderLines val="1"/>
          </c:dLbls>
          <c:cat>
            <c:strRef>
              <c:f>Sheet2!$N$76:$N$78</c:f>
              <c:strCache>
                <c:ptCount val="3"/>
                <c:pt idx="0">
                  <c:v>Yes</c:v>
                </c:pt>
                <c:pt idx="1">
                  <c:v>No</c:v>
                </c:pt>
                <c:pt idx="2">
                  <c:v>No, but wish to know more</c:v>
                </c:pt>
              </c:strCache>
            </c:strRef>
          </c:cat>
          <c:val>
            <c:numRef>
              <c:f>Sheet2!$O$76:$O$78</c:f>
              <c:numCache>
                <c:formatCode>General</c:formatCode>
                <c:ptCount val="3"/>
                <c:pt idx="0">
                  <c:v>8</c:v>
                </c:pt>
                <c:pt idx="1">
                  <c:v>4</c:v>
                </c:pt>
                <c:pt idx="2">
                  <c:v>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6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C28B3-889A-4228-BC1B-2223B7D648F9}"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34559-B16B-412D-BEAB-361FB5071086}" type="slidenum">
              <a:rPr lang="en-US" smtClean="0"/>
              <a:t>‹#›</a:t>
            </a:fld>
            <a:endParaRPr lang="en-US"/>
          </a:p>
        </p:txBody>
      </p:sp>
    </p:spTree>
    <p:extLst>
      <p:ext uri="{BB962C8B-B14F-4D97-AF65-F5344CB8AC3E}">
        <p14:creationId xmlns:p14="http://schemas.microsoft.com/office/powerpoint/2010/main" val="120222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spcBef>
                <a:spcPts val="0"/>
              </a:spcBef>
              <a:buFont typeface="Wingdings" panose="05000000000000000000" pitchFamily="2" charset="2"/>
              <a:buChar char="q"/>
              <a:defRPr/>
            </a:pPr>
            <a:r>
              <a:rPr lang="en-US" sz="2000" b="1" dirty="0" smtClean="0"/>
              <a:t>Electronic Resources Standards and Best Practices: What Do Bibliographers, Catalogers, Publishers, and Vendors Need to Know?  Tuesday March 25, 2014</a:t>
            </a:r>
          </a:p>
          <a:p>
            <a:pPr marL="342900" indent="-342900" algn="l">
              <a:spcBef>
                <a:spcPts val="0"/>
              </a:spcBef>
              <a:buFont typeface="Wingdings" panose="05000000000000000000" pitchFamily="2" charset="2"/>
              <a:buChar char="q"/>
              <a:defRPr/>
            </a:pPr>
            <a:r>
              <a:rPr lang="en-US" sz="2000" b="1" dirty="0" smtClean="0"/>
              <a:t>Participant Demographics</a:t>
            </a:r>
          </a:p>
          <a:p>
            <a:pPr marL="342900" indent="-342900" algn="l">
              <a:spcBef>
                <a:spcPts val="0"/>
              </a:spcBef>
              <a:buFont typeface="Wingdings" panose="05000000000000000000" pitchFamily="2" charset="2"/>
              <a:buChar char="q"/>
              <a:defRPr/>
            </a:pPr>
            <a:r>
              <a:rPr lang="en-US" sz="2000" b="1" dirty="0" smtClean="0"/>
              <a:t>Covered Topics</a:t>
            </a:r>
          </a:p>
          <a:p>
            <a:pPr marL="800100" lvl="1" indent="-342900" algn="l">
              <a:spcBef>
                <a:spcPts val="0"/>
              </a:spcBef>
              <a:buFont typeface="Wingdings" panose="05000000000000000000" pitchFamily="2" charset="2"/>
              <a:buChar char="q"/>
              <a:defRPr/>
            </a:pPr>
            <a:r>
              <a:rPr lang="en-US" sz="1600" b="1" dirty="0" smtClean="0"/>
              <a:t>KBART, </a:t>
            </a:r>
            <a:r>
              <a:rPr lang="en-US" sz="1600" b="1" dirty="0" err="1" smtClean="0"/>
              <a:t>OpenURL</a:t>
            </a:r>
            <a:r>
              <a:rPr lang="en-US" sz="1600" b="1" dirty="0" smtClean="0"/>
              <a:t>, DOI, and IOTA</a:t>
            </a:r>
          </a:p>
          <a:p>
            <a:pPr marL="800100" lvl="1" indent="-342900" algn="l">
              <a:spcBef>
                <a:spcPts val="0"/>
              </a:spcBef>
              <a:buFont typeface="Wingdings" panose="05000000000000000000" pitchFamily="2" charset="2"/>
              <a:buChar char="q"/>
              <a:defRPr/>
            </a:pPr>
            <a:r>
              <a:rPr lang="en-US" sz="1600" b="1" dirty="0" smtClean="0"/>
              <a:t>Member presentation of </a:t>
            </a:r>
            <a:r>
              <a:rPr lang="en-US" sz="1600" dirty="0" smtClean="0"/>
              <a:t>CJK E-resources metadata and presentation problems that cause access and discovery issues</a:t>
            </a:r>
          </a:p>
          <a:p>
            <a:pPr marL="800100" lvl="1" indent="-342900" algn="l">
              <a:spcBef>
                <a:spcPts val="0"/>
              </a:spcBef>
              <a:buFont typeface="Wingdings" panose="05000000000000000000" pitchFamily="2" charset="2"/>
              <a:buChar char="q"/>
              <a:defRPr/>
            </a:pPr>
            <a:r>
              <a:rPr lang="en-US" sz="2000" b="1" dirty="0" smtClean="0"/>
              <a:t>PIE-J, ISSN, ISNI, and ORCID</a:t>
            </a:r>
          </a:p>
          <a:p>
            <a:pPr marL="800100" lvl="1" indent="-342900" algn="l">
              <a:spcBef>
                <a:spcPts val="0"/>
              </a:spcBef>
              <a:buFont typeface="Wingdings" panose="05000000000000000000" pitchFamily="2" charset="2"/>
              <a:buChar char="q"/>
              <a:defRPr/>
            </a:pPr>
            <a:r>
              <a:rPr lang="en-US" sz="2000" dirty="0" smtClean="0"/>
              <a:t>Survey results on vendor and librarian awareness of the E-resources standards and best practices</a:t>
            </a:r>
            <a:endParaRPr lang="en-US" sz="2000" b="1" dirty="0" smtClean="0"/>
          </a:p>
          <a:p>
            <a:pPr marL="342900" indent="-342900" algn="l">
              <a:spcBef>
                <a:spcPts val="0"/>
              </a:spcBef>
              <a:buFont typeface="Wingdings" panose="05000000000000000000" pitchFamily="2" charset="2"/>
              <a:buChar char="q"/>
              <a:defRPr/>
            </a:pPr>
            <a:r>
              <a:rPr lang="en-US" sz="2000" b="1" dirty="0" smtClean="0"/>
              <a:t>Partial Workshop Evaluation</a:t>
            </a:r>
          </a:p>
          <a:p>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3</a:t>
            </a:fld>
            <a:endParaRPr lang="en-US"/>
          </a:p>
        </p:txBody>
      </p:sp>
    </p:spTree>
    <p:extLst>
      <p:ext uri="{BB962C8B-B14F-4D97-AF65-F5344CB8AC3E}">
        <p14:creationId xmlns:p14="http://schemas.microsoft.com/office/powerpoint/2010/main" val="59459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5</a:t>
            </a:r>
            <a:r>
              <a:rPr lang="en-US" baseline="0" dirty="0" smtClean="0"/>
              <a:t> reasons may be seen</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13</a:t>
            </a:fld>
            <a:endParaRPr lang="en-US"/>
          </a:p>
        </p:txBody>
      </p:sp>
    </p:spTree>
    <p:extLst>
      <p:ext uri="{BB962C8B-B14F-4D97-AF65-F5344CB8AC3E}">
        <p14:creationId xmlns:p14="http://schemas.microsoft.com/office/powerpoint/2010/main" val="148062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14</a:t>
            </a:fld>
            <a:endParaRPr lang="en-US"/>
          </a:p>
        </p:txBody>
      </p:sp>
    </p:spTree>
    <p:extLst>
      <p:ext uri="{BB962C8B-B14F-4D97-AF65-F5344CB8AC3E}">
        <p14:creationId xmlns:p14="http://schemas.microsoft.com/office/powerpoint/2010/main" val="320960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15</a:t>
            </a:fld>
            <a:endParaRPr lang="en-US"/>
          </a:p>
        </p:txBody>
      </p:sp>
    </p:spTree>
    <p:extLst>
      <p:ext uri="{BB962C8B-B14F-4D97-AF65-F5344CB8AC3E}">
        <p14:creationId xmlns:p14="http://schemas.microsoft.com/office/powerpoint/2010/main" val="320960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comments write</a:t>
            </a:r>
            <a:r>
              <a:rPr lang="en-US" baseline="0" dirty="0" smtClean="0"/>
              <a:t> out my thoughts, and I believe many colleagues’. </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16</a:t>
            </a:fld>
            <a:endParaRPr lang="en-US"/>
          </a:p>
        </p:txBody>
      </p:sp>
    </p:spTree>
    <p:extLst>
      <p:ext uri="{BB962C8B-B14F-4D97-AF65-F5344CB8AC3E}">
        <p14:creationId xmlns:p14="http://schemas.microsoft.com/office/powerpoint/2010/main" val="320960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the Task Force Plans to Do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given charges, the TF identified the following tasks as focuses for the time period of 2013-2016.]</a:t>
            </a:r>
          </a:p>
          <a:p>
            <a:pPr lvl="0"/>
            <a:r>
              <a:rPr lang="en-US" sz="1200" b="1" kern="1200" dirty="0" smtClean="0">
                <a:solidFill>
                  <a:schemeClr val="tx1"/>
                </a:solidFill>
                <a:effectLst/>
                <a:latin typeface="+mn-lt"/>
                <a:ea typeface="+mn-ea"/>
                <a:cs typeface="+mn-cs"/>
              </a:rPr>
              <a:t>Sets up communication channels </a:t>
            </a:r>
            <a:r>
              <a:rPr lang="en-US" sz="1200" kern="1200" dirty="0" smtClean="0">
                <a:solidFill>
                  <a:schemeClr val="tx1"/>
                </a:solidFill>
                <a:effectLst/>
                <a:latin typeface="+mn-lt"/>
                <a:ea typeface="+mn-ea"/>
                <a:cs typeface="+mn-cs"/>
              </a:rPr>
              <a:t>[such as email lists, </a:t>
            </a:r>
            <a:r>
              <a:rPr lang="en-US" sz="1200" kern="1200" dirty="0" err="1" smtClean="0">
                <a:solidFill>
                  <a:schemeClr val="tx1"/>
                </a:solidFill>
                <a:effectLst/>
                <a:latin typeface="+mn-lt"/>
                <a:ea typeface="+mn-ea"/>
                <a:cs typeface="+mn-cs"/>
              </a:rPr>
              <a:t>Listservs</a:t>
            </a:r>
            <a:r>
              <a:rPr lang="en-US" sz="1200" kern="1200" dirty="0" smtClean="0">
                <a:solidFill>
                  <a:schemeClr val="tx1"/>
                </a:solidFill>
                <a:effectLst/>
                <a:latin typeface="+mn-lt"/>
                <a:ea typeface="+mn-ea"/>
                <a:cs typeface="+mn-cs"/>
              </a:rPr>
              <a:t>, and/or Wiki page to open dialogues among librarians, E-resources publishers, and providers]  </a:t>
            </a:r>
          </a:p>
          <a:p>
            <a:r>
              <a:rPr lang="en-US" sz="1200" kern="1200" dirty="0" smtClean="0">
                <a:solidFill>
                  <a:schemeClr val="tx1"/>
                </a:solidFill>
                <a:effectLst/>
                <a:latin typeface="+mn-lt"/>
                <a:ea typeface="+mn-ea"/>
                <a:cs typeface="+mn-cs"/>
              </a:rPr>
              <a:t>[With vendor and publisher participation,]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Prepares cheat sheets or check list of </a:t>
            </a:r>
            <a:r>
              <a:rPr lang="en-US" sz="1200" kern="1200" dirty="0" smtClean="0">
                <a:solidFill>
                  <a:schemeClr val="tx1"/>
                </a:solidFill>
                <a:effectLst/>
                <a:latin typeface="+mn-lt"/>
                <a:ea typeface="+mn-ea"/>
                <a:cs typeface="+mn-cs"/>
              </a:rPr>
              <a:t>[established] </a:t>
            </a:r>
            <a:r>
              <a:rPr lang="en-US" sz="1200" b="1" kern="1200" dirty="0" smtClean="0">
                <a:solidFill>
                  <a:schemeClr val="tx1"/>
                </a:solidFill>
                <a:effectLst/>
                <a:latin typeface="+mn-lt"/>
                <a:ea typeface="+mn-ea"/>
                <a:cs typeface="+mn-cs"/>
              </a:rPr>
              <a:t>standards and best practices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[Forms tentative working groups to]</a:t>
            </a:r>
            <a:r>
              <a:rPr lang="en-US" sz="1200" b="1" kern="1200" dirty="0" smtClean="0">
                <a:solidFill>
                  <a:schemeClr val="tx1"/>
                </a:solidFill>
                <a:effectLst/>
                <a:latin typeface="+mn-lt"/>
                <a:ea typeface="+mn-ea"/>
                <a:cs typeface="+mn-cs"/>
              </a:rPr>
              <a:t> Gather comments in response to public review calls for draft or revised standards or best practices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Holds CJK language webinars on specific standards and best practices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[Holds]</a:t>
            </a:r>
            <a:r>
              <a:rPr lang="en-US" sz="1200" b="1" kern="1200" dirty="0" smtClean="0">
                <a:solidFill>
                  <a:schemeClr val="tx1"/>
                </a:solidFill>
                <a:effectLst/>
                <a:latin typeface="+mn-lt"/>
                <a:ea typeface="+mn-ea"/>
                <a:cs typeface="+mn-cs"/>
              </a:rPr>
              <a:t> Pre-conferences workshops </a:t>
            </a:r>
            <a:r>
              <a:rPr lang="en-US" sz="1200" kern="1200" dirty="0" smtClean="0">
                <a:solidFill>
                  <a:schemeClr val="tx1"/>
                </a:solidFill>
                <a:effectLst/>
                <a:latin typeface="+mn-lt"/>
                <a:ea typeface="+mn-ea"/>
                <a:cs typeface="+mn-cs"/>
              </a:rPr>
              <a:t>[in English]</a:t>
            </a:r>
          </a:p>
          <a:p>
            <a:pPr lvl="0"/>
            <a:r>
              <a:rPr lang="en-US" sz="1200" kern="1200" dirty="0" smtClean="0">
                <a:solidFill>
                  <a:schemeClr val="tx1"/>
                </a:solidFill>
                <a:effectLst/>
                <a:latin typeface="+mn-lt"/>
                <a:ea typeface="+mn-ea"/>
                <a:cs typeface="+mn-cs"/>
              </a:rPr>
              <a:t>[Creates an]</a:t>
            </a:r>
            <a:r>
              <a:rPr lang="en-US" sz="1200" b="1" kern="1200" dirty="0" smtClean="0">
                <a:solidFill>
                  <a:schemeClr val="tx1"/>
                </a:solidFill>
                <a:effectLst/>
                <a:latin typeface="+mn-lt"/>
                <a:ea typeface="+mn-ea"/>
                <a:cs typeface="+mn-cs"/>
              </a:rPr>
              <a:t> Information HUB </a:t>
            </a:r>
            <a:r>
              <a:rPr lang="en-US" sz="1200" kern="1200" dirty="0" smtClean="0">
                <a:solidFill>
                  <a:schemeClr val="tx1"/>
                </a:solidFill>
                <a:effectLst/>
                <a:latin typeface="+mn-lt"/>
                <a:ea typeface="+mn-ea"/>
                <a:cs typeface="+mn-cs"/>
              </a:rPr>
              <a:t>[for CEAL community, vendors, publishers, etc.]</a:t>
            </a:r>
          </a:p>
          <a:p>
            <a:pPr lvl="0"/>
            <a:r>
              <a:rPr lang="en-US" sz="1200" b="1" kern="1200" dirty="0" smtClean="0">
                <a:solidFill>
                  <a:schemeClr val="tx1"/>
                </a:solidFill>
                <a:effectLst/>
                <a:latin typeface="+mn-lt"/>
                <a:ea typeface="+mn-ea"/>
                <a:cs typeface="+mn-cs"/>
              </a:rPr>
              <a:t>Promotes Collaboration [by initiating projects, connecting colleagues, brainstorming for ideas, etc. </a:t>
            </a:r>
            <a:r>
              <a:rPr lang="en-US" sz="1200" kern="1200" dirty="0" smtClean="0">
                <a:solidFill>
                  <a:schemeClr val="tx1"/>
                </a:solidFill>
                <a:effectLst/>
                <a:latin typeface="+mn-lt"/>
                <a:ea typeface="+mn-ea"/>
                <a:cs typeface="+mn-cs"/>
              </a:rPr>
              <a:t>For example, cataloging collaboration project between libraries or between vendors and libraries, possible KB maintenance on OCLC using community experts model, help with vendor in collating serial issues into one website, etc.]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F34559-B16B-412D-BEAB-361FB5071086}" type="slidenum">
              <a:rPr lang="en-US" smtClean="0"/>
              <a:t>17</a:t>
            </a:fld>
            <a:endParaRPr lang="en-US"/>
          </a:p>
        </p:txBody>
      </p:sp>
    </p:spTree>
    <p:extLst>
      <p:ext uri="{BB962C8B-B14F-4D97-AF65-F5344CB8AC3E}">
        <p14:creationId xmlns:p14="http://schemas.microsoft.com/office/powerpoint/2010/main" val="418969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Possible 1-year Program </a:t>
            </a:r>
            <a:r>
              <a:rPr lang="en-US" sz="1200" kern="1200" dirty="0" smtClean="0">
                <a:solidFill>
                  <a:schemeClr val="tx1"/>
                </a:solidFill>
                <a:effectLst/>
                <a:latin typeface="+mn-lt"/>
                <a:ea typeface="+mn-ea"/>
                <a:cs typeface="+mn-cs"/>
              </a:rPr>
              <a:t>[A one year program may look like below:] </a:t>
            </a:r>
          </a:p>
          <a:p>
            <a:r>
              <a:rPr lang="en-US" sz="1200" kern="1200" dirty="0" smtClean="0">
                <a:solidFill>
                  <a:schemeClr val="tx1"/>
                </a:solidFill>
                <a:effectLst/>
                <a:latin typeface="+mn-lt"/>
                <a:ea typeface="+mn-ea"/>
                <a:cs typeface="+mn-cs"/>
              </a:rPr>
              <a:t>A preconference workshop on certain e-resources metadata standards and best practices (MSBPs)</a:t>
            </a:r>
          </a:p>
          <a:p>
            <a:r>
              <a:rPr lang="en-US" sz="1200" kern="1200" dirty="0" smtClean="0">
                <a:solidFill>
                  <a:schemeClr val="tx1"/>
                </a:solidFill>
                <a:effectLst/>
                <a:latin typeface="+mn-lt"/>
                <a:ea typeface="+mn-ea"/>
                <a:cs typeface="+mn-cs"/>
              </a:rPr>
              <a:t>CJK Webinar for those MSBPs</a:t>
            </a:r>
          </a:p>
          <a:p>
            <a:r>
              <a:rPr lang="en-US" sz="1200" kern="1200" dirty="0" smtClean="0">
                <a:solidFill>
                  <a:schemeClr val="tx1"/>
                </a:solidFill>
                <a:effectLst/>
                <a:latin typeface="+mn-lt"/>
                <a:ea typeface="+mn-ea"/>
                <a:cs typeface="+mn-cs"/>
              </a:rPr>
              <a:t>Cheat sheets/checklists for those MSBPs</a:t>
            </a:r>
          </a:p>
          <a:p>
            <a:r>
              <a:rPr lang="en-US" sz="1200" kern="1200" dirty="0" smtClean="0">
                <a:solidFill>
                  <a:schemeClr val="tx1"/>
                </a:solidFill>
                <a:effectLst/>
                <a:latin typeface="+mn-lt"/>
                <a:ea typeface="+mn-ea"/>
                <a:cs typeface="+mn-cs"/>
              </a:rPr>
              <a:t>Send comments related to CJK issues for new or revised E-R MSBPs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F34559-B16B-412D-BEAB-361FB5071086}" type="slidenum">
              <a:rPr lang="en-US" smtClean="0"/>
              <a:t>18</a:t>
            </a:fld>
            <a:endParaRPr lang="en-US"/>
          </a:p>
        </p:txBody>
      </p:sp>
    </p:spTree>
    <p:extLst>
      <p:ext uri="{BB962C8B-B14F-4D97-AF65-F5344CB8AC3E}">
        <p14:creationId xmlns:p14="http://schemas.microsoft.com/office/powerpoint/2010/main" val="320960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a:t>
            </a:r>
            <a:r>
              <a:rPr lang="en-US" baseline="0" dirty="0" smtClean="0"/>
              <a:t> Connie Lam, a CEAL ERMB Task Force member, for letting me borrow this term, “Win-Win-Win outcome” introduced in her Tuesday’s Workshop presentation. </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19</a:t>
            </a:fld>
            <a:endParaRPr lang="en-US"/>
          </a:p>
        </p:txBody>
      </p:sp>
    </p:spTree>
    <p:extLst>
      <p:ext uri="{BB962C8B-B14F-4D97-AF65-F5344CB8AC3E}">
        <p14:creationId xmlns:p14="http://schemas.microsoft.com/office/powerpoint/2010/main" val="421765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Connie Lam again for using the “Win-Win-Win” picture she included in her presentation at Tuesday’s preconference workshop.</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20</a:t>
            </a:fld>
            <a:endParaRPr lang="en-US"/>
          </a:p>
        </p:txBody>
      </p:sp>
    </p:spTree>
    <p:extLst>
      <p:ext uri="{BB962C8B-B14F-4D97-AF65-F5344CB8AC3E}">
        <p14:creationId xmlns:p14="http://schemas.microsoft.com/office/powerpoint/2010/main" val="4217655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21</a:t>
            </a:fld>
            <a:endParaRPr lang="en-US"/>
          </a:p>
        </p:txBody>
      </p:sp>
    </p:spTree>
    <p:extLst>
      <p:ext uri="{BB962C8B-B14F-4D97-AF65-F5344CB8AC3E}">
        <p14:creationId xmlns:p14="http://schemas.microsoft.com/office/powerpoint/2010/main" val="421765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Primarily: </a:t>
            </a:r>
          </a:p>
          <a:p>
            <a:r>
              <a:rPr lang="en-US" dirty="0" smtClean="0"/>
              <a:t>Preliminary Understanding of the Level of Awareness</a:t>
            </a:r>
          </a:p>
          <a:p>
            <a:r>
              <a:rPr lang="en-US" dirty="0" smtClean="0"/>
              <a:t>Where Are The Awareness Gaps of/between Librarians And Vendors, and How to Bridge Them</a:t>
            </a:r>
          </a:p>
          <a:p>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5</a:t>
            </a:fld>
            <a:endParaRPr lang="en-US"/>
          </a:p>
        </p:txBody>
      </p:sp>
    </p:spTree>
    <p:extLst>
      <p:ext uri="{BB962C8B-B14F-4D97-AF65-F5344CB8AC3E}">
        <p14:creationId xmlns:p14="http://schemas.microsoft.com/office/powerpoint/2010/main" val="364043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regions; different libraries</a:t>
            </a:r>
          </a:p>
          <a:p>
            <a:endParaRPr lang="en-US" dirty="0" smtClean="0"/>
          </a:p>
          <a:p>
            <a:r>
              <a:rPr lang="en-US" dirty="0" smtClean="0"/>
              <a:t>ARL</a:t>
            </a:r>
            <a:r>
              <a:rPr lang="en-US" baseline="0" dirty="0" smtClean="0"/>
              <a:t>: 63, or 66. </a:t>
            </a:r>
            <a:r>
              <a:rPr lang="en-US" dirty="0" smtClean="0"/>
              <a:t>73 total</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6</a:t>
            </a:fld>
            <a:endParaRPr lang="en-US"/>
          </a:p>
        </p:txBody>
      </p:sp>
    </p:spTree>
    <p:extLst>
      <p:ext uri="{BB962C8B-B14F-4D97-AF65-F5344CB8AC3E}">
        <p14:creationId xmlns:p14="http://schemas.microsoft.com/office/powerpoint/2010/main" val="148062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Mainly librarians and library directors/heads</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7</a:t>
            </a:fld>
            <a:endParaRPr lang="en-US"/>
          </a:p>
        </p:txBody>
      </p:sp>
    </p:spTree>
    <p:extLst>
      <p:ext uri="{BB962C8B-B14F-4D97-AF65-F5344CB8AC3E}">
        <p14:creationId xmlns:p14="http://schemas.microsoft.com/office/powerpoint/2010/main" val="148062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CJK, but never forget</a:t>
            </a:r>
            <a:r>
              <a:rPr lang="en-US" baseline="0" dirty="0" smtClean="0"/>
              <a:t> English</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8</a:t>
            </a:fld>
            <a:endParaRPr lang="en-US"/>
          </a:p>
        </p:txBody>
      </p:sp>
    </p:spTree>
    <p:extLst>
      <p:ext uri="{BB962C8B-B14F-4D97-AF65-F5344CB8AC3E}">
        <p14:creationId xmlns:p14="http://schemas.microsoft.com/office/powerpoint/2010/main" val="148062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Mainland China</a:t>
            </a:r>
            <a:r>
              <a:rPr lang="en-US" baseline="0" dirty="0" smtClean="0"/>
              <a:t> is only 3 – I didn’t do reminding. </a:t>
            </a:r>
          </a:p>
          <a:p>
            <a:r>
              <a:rPr lang="en-US" baseline="0" dirty="0" smtClean="0"/>
              <a:t>Korea is only 1</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9</a:t>
            </a:fld>
            <a:endParaRPr lang="en-US"/>
          </a:p>
        </p:txBody>
      </p:sp>
    </p:spTree>
    <p:extLst>
      <p:ext uri="{BB962C8B-B14F-4D97-AF65-F5344CB8AC3E}">
        <p14:creationId xmlns:p14="http://schemas.microsoft.com/office/powerpoint/2010/main" val="148062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10</a:t>
            </a:fld>
            <a:endParaRPr lang="en-US"/>
          </a:p>
        </p:txBody>
      </p:sp>
    </p:spTree>
    <p:extLst>
      <p:ext uri="{BB962C8B-B14F-4D97-AF65-F5344CB8AC3E}">
        <p14:creationId xmlns:p14="http://schemas.microsoft.com/office/powerpoint/2010/main" val="148062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11</a:t>
            </a:fld>
            <a:endParaRPr lang="en-US"/>
          </a:p>
        </p:txBody>
      </p:sp>
    </p:spTree>
    <p:extLst>
      <p:ext uri="{BB962C8B-B14F-4D97-AF65-F5344CB8AC3E}">
        <p14:creationId xmlns:p14="http://schemas.microsoft.com/office/powerpoint/2010/main" val="333235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a:t>
            </a:r>
            <a:r>
              <a:rPr lang="en-US" baseline="0" dirty="0" smtClean="0"/>
              <a:t> 5 can be easily seen. Percentage is the selected choices for a specific standard out of all the choices in all responses, not out of all number of participants. Same thing follows in next </a:t>
            </a:r>
            <a:r>
              <a:rPr lang="en-US" baseline="0" dirty="0" err="1" smtClean="0"/>
              <a:t>slildes</a:t>
            </a:r>
            <a:r>
              <a:rPr lang="en-US" baseline="0" dirty="0" smtClean="0"/>
              <a:t>.</a:t>
            </a:r>
          </a:p>
          <a:p>
            <a:endParaRPr lang="en-US" baseline="0" dirty="0" smtClean="0"/>
          </a:p>
          <a:p>
            <a:r>
              <a:rPr lang="en-US" baseline="0" dirty="0" smtClean="0"/>
              <a:t>Not all people responded to the question. </a:t>
            </a:r>
            <a:endParaRPr lang="en-US" dirty="0"/>
          </a:p>
        </p:txBody>
      </p:sp>
      <p:sp>
        <p:nvSpPr>
          <p:cNvPr id="4" name="Slide Number Placeholder 3"/>
          <p:cNvSpPr>
            <a:spLocks noGrp="1"/>
          </p:cNvSpPr>
          <p:nvPr>
            <p:ph type="sldNum" sz="quarter" idx="10"/>
          </p:nvPr>
        </p:nvSpPr>
        <p:spPr/>
        <p:txBody>
          <a:bodyPr/>
          <a:lstStyle/>
          <a:p>
            <a:fld id="{0FF34559-B16B-412D-BEAB-361FB5071086}" type="slidenum">
              <a:rPr lang="en-US" smtClean="0"/>
              <a:t>12</a:t>
            </a:fld>
            <a:endParaRPr lang="en-US"/>
          </a:p>
        </p:txBody>
      </p:sp>
    </p:spTree>
    <p:extLst>
      <p:ext uri="{BB962C8B-B14F-4D97-AF65-F5344CB8AC3E}">
        <p14:creationId xmlns:p14="http://schemas.microsoft.com/office/powerpoint/2010/main" val="148062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577BD-9126-415C-89CF-019AC6B81E5B}" type="datetime1">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113868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279B0-9BCE-4BA1-A104-AC04D52924BC}" type="datetime1">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13501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B018B-D6E1-4C35-A18A-AF543501A839}" type="datetime1">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251252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D4271-DA28-4EDD-AAFA-51B1CC508F10}" type="datetime1">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428584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09D65-A5ED-4B35-B96E-AD53462DD639}" type="datetime1">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248446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6D9C5-73B6-40F5-82FA-60C86ECFDC28}" type="datetime1">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185982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722B7-2570-46F7-BBDF-CD6FF0073561}" type="datetime1">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62183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7EFCA9-D57B-4AD2-9283-881BE44F010E}" type="datetime1">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21681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5D682-72C5-4923-8143-9D85EF22B7FA}" type="datetime1">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391814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BCDC2-FE0D-4A18-9D15-A7EBCFB89148}" type="datetime1">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327770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7A46A-026D-44AD-A5FD-6C67715147A2}" type="datetime1">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04A52-9760-4DB3-A679-6842EA6F6B99}" type="slidenum">
              <a:rPr lang="en-US" smtClean="0"/>
              <a:t>‹#›</a:t>
            </a:fld>
            <a:endParaRPr lang="en-US"/>
          </a:p>
        </p:txBody>
      </p:sp>
    </p:spTree>
    <p:extLst>
      <p:ext uri="{BB962C8B-B14F-4D97-AF65-F5344CB8AC3E}">
        <p14:creationId xmlns:p14="http://schemas.microsoft.com/office/powerpoint/2010/main" val="10959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33E28-81CB-40F8-A6D5-62B167FF176E}" type="datetime1">
              <a:rPr lang="en-US" smtClean="0"/>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04A52-9760-4DB3-A679-6842EA6F6B99}" type="slidenum">
              <a:rPr lang="en-US" smtClean="0"/>
              <a:t>‹#›</a:t>
            </a:fld>
            <a:endParaRPr lang="en-US"/>
          </a:p>
        </p:txBody>
      </p:sp>
    </p:spTree>
    <p:extLst>
      <p:ext uri="{BB962C8B-B14F-4D97-AF65-F5344CB8AC3E}">
        <p14:creationId xmlns:p14="http://schemas.microsoft.com/office/powerpoint/2010/main" val="1587364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2.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hyperlink" Target="http://www.eastasianlib.org/ctp/Meetings/2012/Ma_StrengtheningChineseE.pptx"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hyperlink" Target="mailto:cw2165@columbia.edu"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sdeng@ucsd.edu" TargetMode="External"/><Relationship Id="rId4" Type="http://schemas.openxmlformats.org/officeDocument/2006/relationships/hyperlink" Target="mailto:bcma@ucsd.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2.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2.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248087"/>
            <a:ext cx="6858000" cy="1538883"/>
          </a:xfrm>
          <a:prstGeom prst="rect">
            <a:avLst/>
          </a:prstGeom>
          <a:noFill/>
        </p:spPr>
        <p:txBody>
          <a:bodyPr wrap="square" rtlCol="0">
            <a:spAutoFit/>
          </a:bodyPr>
          <a:lstStyle/>
          <a:p>
            <a:r>
              <a:rPr lang="en-US" sz="2400" b="1" dirty="0"/>
              <a:t>It’s all </a:t>
            </a:r>
            <a:r>
              <a:rPr lang="en-US" sz="2400" b="1" dirty="0" smtClean="0"/>
              <a:t>about:  </a:t>
            </a:r>
          </a:p>
          <a:p>
            <a:pPr algn="r"/>
            <a:r>
              <a:rPr lang="en-US" sz="2200" b="1" dirty="0" smtClean="0"/>
              <a:t>Metadata </a:t>
            </a:r>
            <a:r>
              <a:rPr lang="en-US" sz="2200" b="1" dirty="0"/>
              <a:t>Standards and Best Practice for E-Resources </a:t>
            </a:r>
          </a:p>
          <a:p>
            <a:pPr algn="r"/>
            <a:r>
              <a:rPr lang="en-US" sz="2200" b="1" dirty="0" smtClean="0"/>
              <a:t>Improving Discoverability </a:t>
            </a:r>
            <a:r>
              <a:rPr lang="en-US" sz="2200" b="1" dirty="0"/>
              <a:t>and </a:t>
            </a:r>
            <a:r>
              <a:rPr lang="en-US" sz="2200" b="1" dirty="0" smtClean="0"/>
              <a:t>Accessibility </a:t>
            </a:r>
            <a:r>
              <a:rPr lang="en-US" sz="2200" b="1" dirty="0"/>
              <a:t>of E</a:t>
            </a:r>
            <a:r>
              <a:rPr lang="en-US" sz="2200" b="1" dirty="0" smtClean="0"/>
              <a:t>-content</a:t>
            </a:r>
            <a:r>
              <a:rPr lang="en-US" sz="2400" b="1" dirty="0" smtClean="0"/>
              <a:t> </a:t>
            </a:r>
            <a:endParaRPr lang="en-US" sz="2400" b="1" dirty="0"/>
          </a:p>
          <a:p>
            <a:pPr algn="r"/>
            <a:endParaRPr lang="en-US" sz="2400" dirty="0"/>
          </a:p>
        </p:txBody>
      </p:sp>
      <p:sp>
        <p:nvSpPr>
          <p:cNvPr id="9" name="Title 1"/>
          <p:cNvSpPr>
            <a:spLocks noGrp="1"/>
          </p:cNvSpPr>
          <p:nvPr>
            <p:ph type="ctrTitle"/>
          </p:nvPr>
        </p:nvSpPr>
        <p:spPr>
          <a:xfrm>
            <a:off x="1524000" y="2133600"/>
            <a:ext cx="7239000" cy="1904999"/>
          </a:xfrm>
        </p:spPr>
        <p:txBody>
          <a:bodyPr>
            <a:normAutofit/>
          </a:bodyPr>
          <a:lstStyle/>
          <a:p>
            <a:pPr algn="r"/>
            <a:r>
              <a:rPr lang="en-US" sz="3600" b="1" dirty="0"/>
              <a:t>Electronic Resources: </a:t>
            </a:r>
            <a:br>
              <a:rPr lang="en-US" sz="3600" b="1" dirty="0"/>
            </a:br>
            <a:r>
              <a:rPr lang="en-US" sz="3600" b="1" dirty="0"/>
              <a:t>Librarians and Vendors Round Table </a:t>
            </a:r>
            <a:r>
              <a:rPr lang="en-US" sz="3600" dirty="0"/>
              <a:t/>
            </a:r>
            <a:br>
              <a:rPr lang="en-US" sz="3600" dirty="0"/>
            </a:br>
            <a:r>
              <a:rPr lang="en-US" sz="3200" b="1" dirty="0"/>
              <a:t>Issues and standards</a:t>
            </a:r>
            <a:endParaRPr lang="en-US" sz="3200" dirty="0"/>
          </a:p>
        </p:txBody>
      </p:sp>
      <p:sp>
        <p:nvSpPr>
          <p:cNvPr id="10" name="Content Placeholder 3"/>
          <p:cNvSpPr>
            <a:spLocks noGrp="1"/>
          </p:cNvSpPr>
          <p:nvPr>
            <p:ph type="subTitle" idx="1"/>
          </p:nvPr>
        </p:nvSpPr>
        <p:spPr>
          <a:xfrm>
            <a:off x="990600" y="4419600"/>
            <a:ext cx="7696200" cy="1752600"/>
          </a:xfrm>
        </p:spPr>
        <p:txBody>
          <a:bodyPr>
            <a:noAutofit/>
          </a:bodyPr>
          <a:lstStyle/>
          <a:p>
            <a:pPr algn="r"/>
            <a:r>
              <a:rPr lang="en-US" sz="2000" b="1" dirty="0" smtClean="0">
                <a:solidFill>
                  <a:schemeClr val="tx1"/>
                </a:solidFill>
              </a:rPr>
              <a:t>Background &amp; Workshop: Shi Deng</a:t>
            </a:r>
          </a:p>
          <a:p>
            <a:pPr algn="r"/>
            <a:r>
              <a:rPr lang="en-US" sz="2000" b="1" dirty="0" smtClean="0">
                <a:solidFill>
                  <a:schemeClr val="tx1"/>
                </a:solidFill>
              </a:rPr>
              <a:t>Survey Report: Chengzhi Wang</a:t>
            </a:r>
          </a:p>
          <a:p>
            <a:pPr algn="r"/>
            <a:r>
              <a:rPr lang="en-US" sz="2000" b="1" dirty="0" smtClean="0">
                <a:solidFill>
                  <a:schemeClr val="tx1"/>
                </a:solidFill>
              </a:rPr>
              <a:t>Task Force Draft Plan for Input: Bie-Hwa Ma</a:t>
            </a:r>
            <a:endParaRPr lang="en-US" sz="2000" b="1" dirty="0">
              <a:solidFill>
                <a:schemeClr val="tx1"/>
              </a:solidFill>
            </a:endParaRPr>
          </a:p>
          <a:p>
            <a:pPr algn="r"/>
            <a:r>
              <a:rPr lang="en-US" sz="2000" b="1" dirty="0">
                <a:solidFill>
                  <a:schemeClr val="tx1"/>
                </a:solidFill>
              </a:rPr>
              <a:t>Thursday, March 27, 2014 </a:t>
            </a:r>
          </a:p>
          <a:p>
            <a:pPr algn="l">
              <a:spcBef>
                <a:spcPts val="0"/>
              </a:spcBef>
              <a:defRPr/>
            </a:pPr>
            <a:endParaRPr lang="en-US" sz="2000" dirty="0">
              <a:solidFill>
                <a:schemeClr val="tx1"/>
              </a:solidFill>
            </a:endParaRPr>
          </a:p>
        </p:txBody>
      </p:sp>
    </p:spTree>
    <p:extLst>
      <p:ext uri="{BB962C8B-B14F-4D97-AF65-F5344CB8AC3E}">
        <p14:creationId xmlns:p14="http://schemas.microsoft.com/office/powerpoint/2010/main" val="1034335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04800"/>
            <a:ext cx="6400800" cy="914400"/>
          </a:xfrm>
        </p:spPr>
        <p:txBody>
          <a:bodyPr>
            <a:normAutofit fontScale="90000"/>
          </a:bodyPr>
          <a:lstStyle/>
          <a:p>
            <a:r>
              <a:rPr lang="en-US" sz="3600" b="1" dirty="0"/>
              <a:t>Survey Demographics: </a:t>
            </a:r>
            <a:br>
              <a:rPr lang="en-US" sz="3600" b="1" dirty="0"/>
            </a:br>
            <a:r>
              <a:rPr lang="en-US" sz="3600" b="1" dirty="0" smtClean="0"/>
              <a:t>Library Survey &amp; Vendor Survey</a:t>
            </a:r>
            <a:endParaRPr lang="en-US" sz="3200" b="1" dirty="0"/>
          </a:p>
        </p:txBody>
      </p:sp>
      <p:sp>
        <p:nvSpPr>
          <p:cNvPr id="4" name="Content Placeholder 3"/>
          <p:cNvSpPr>
            <a:spLocks noGrp="1"/>
          </p:cNvSpPr>
          <p:nvPr>
            <p:ph type="subTitle" idx="1"/>
          </p:nvPr>
        </p:nvSpPr>
        <p:spPr>
          <a:xfrm>
            <a:off x="1143000" y="1456377"/>
            <a:ext cx="7543800" cy="4775200"/>
          </a:xfrm>
        </p:spPr>
        <p:txBody>
          <a:bodyPr>
            <a:noAutofit/>
          </a:bodyPr>
          <a:lstStyle/>
          <a:p>
            <a:pPr marL="342900" indent="-342900" algn="l">
              <a:spcBef>
                <a:spcPts val="0"/>
              </a:spcBef>
              <a:buFont typeface="Wingdings" panose="05000000000000000000" pitchFamily="2" charset="2"/>
              <a:buChar char="q"/>
              <a:defRPr/>
            </a:pPr>
            <a:endParaRPr lang="en-US" sz="2400" b="1" dirty="0" smtClean="0"/>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200" b="1" dirty="0"/>
          </a:p>
          <a:p>
            <a:pPr marL="342900" indent="-342900" algn="l">
              <a:spcBef>
                <a:spcPts val="0"/>
              </a:spcBef>
              <a:buFont typeface="Wingdings" panose="05000000000000000000" pitchFamily="2" charset="2"/>
              <a:buChar char="q"/>
              <a:defRPr/>
            </a:pPr>
            <a:endParaRPr lang="en-US" sz="2200" b="1" dirty="0"/>
          </a:p>
        </p:txBody>
      </p:sp>
      <p:pic>
        <p:nvPicPr>
          <p:cNvPr id="6"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77000" y="2819400"/>
            <a:ext cx="2133600" cy="419100"/>
          </a:xfrm>
          <a:prstGeom prst="rect">
            <a:avLst/>
          </a:prstGeom>
          <a:solidFill>
            <a:schemeClr val="bg1">
              <a:alpha val="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Vendors/Publishers</a:t>
            </a:r>
            <a:endParaRPr lang="en-US" b="1" dirty="0">
              <a:solidFill>
                <a:schemeClr val="tx1"/>
              </a:solidFill>
            </a:endParaRPr>
          </a:p>
        </p:txBody>
      </p:sp>
      <p:sp>
        <p:nvSpPr>
          <p:cNvPr id="8" name="Rectangle 7"/>
          <p:cNvSpPr/>
          <p:nvPr/>
        </p:nvSpPr>
        <p:spPr>
          <a:xfrm>
            <a:off x="1480446" y="1473200"/>
            <a:ext cx="1763507" cy="333273"/>
          </a:xfrm>
          <a:prstGeom prst="rect">
            <a:avLst/>
          </a:prstGeom>
          <a:solidFill>
            <a:schemeClr val="bg1">
              <a:alpha val="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Library Staff</a:t>
            </a:r>
            <a:endParaRPr lang="en-US" b="1" dirty="0">
              <a:solidFill>
                <a:schemeClr val="tx1"/>
              </a:solidFill>
            </a:endParaRPr>
          </a:p>
        </p:txBody>
      </p:sp>
      <p:graphicFrame>
        <p:nvGraphicFramePr>
          <p:cNvPr id="10" name="Chart 9"/>
          <p:cNvGraphicFramePr>
            <a:graphicFrameLocks/>
          </p:cNvGraphicFramePr>
          <p:nvPr>
            <p:extLst>
              <p:ext uri="{D42A27DB-BD31-4B8C-83A1-F6EECF244321}">
                <p14:modId xmlns:p14="http://schemas.microsoft.com/office/powerpoint/2010/main" val="320701194"/>
              </p:ext>
            </p:extLst>
          </p:nvPr>
        </p:nvGraphicFramePr>
        <p:xfrm>
          <a:off x="5562600" y="3733800"/>
          <a:ext cx="35814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67054296"/>
              </p:ext>
            </p:extLst>
          </p:nvPr>
        </p:nvGraphicFramePr>
        <p:xfrm>
          <a:off x="209550" y="1866900"/>
          <a:ext cx="5276850" cy="4762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114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rmAutofit fontScale="90000"/>
          </a:bodyPr>
          <a:lstStyle/>
          <a:p>
            <a:r>
              <a:rPr lang="en-US" sz="3100" b="1" dirty="0" smtClean="0"/>
              <a:t/>
            </a:r>
            <a:br>
              <a:rPr lang="en-US" sz="3100" b="1" dirty="0" smtClean="0"/>
            </a:br>
            <a:r>
              <a:rPr lang="en-US" sz="3100" b="1" dirty="0" smtClean="0"/>
              <a:t>Awareness </a:t>
            </a:r>
            <a:r>
              <a:rPr lang="en-US" sz="3100" b="1" dirty="0"/>
              <a:t>of </a:t>
            </a:r>
            <a:r>
              <a:rPr lang="en-US" sz="3100" b="1" dirty="0" smtClean="0"/>
              <a:t>E-Resources Standards </a:t>
            </a:r>
            <a:br>
              <a:rPr lang="en-US" sz="3100" b="1" dirty="0" smtClean="0"/>
            </a:br>
            <a:r>
              <a:rPr lang="en-US" sz="3100" b="1" dirty="0" smtClean="0"/>
              <a:t>&amp; Best Practices: Library and Vendors</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1800" dirty="0"/>
              <a:t>Are you aware that there are established national and international standards and best practices for describing electronic resources (or for providing bibliographic data)?</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r>
              <a:rPr lang="en-US" sz="1800" dirty="0"/>
              <a:t>	</a:t>
            </a:r>
            <a:r>
              <a:rPr lang="en-US" sz="1800" dirty="0" smtClean="0"/>
              <a:t>	</a:t>
            </a:r>
            <a:endParaRPr lang="en-US" sz="1800" dirty="0"/>
          </a:p>
          <a:p>
            <a:pPr marL="0" indent="0">
              <a:buNone/>
            </a:pPr>
            <a:endParaRPr lang="en-US" sz="1800" dirty="0"/>
          </a:p>
        </p:txBody>
      </p:sp>
      <p:sp>
        <p:nvSpPr>
          <p:cNvPr id="4" name="Slide Number Placeholder 3"/>
          <p:cNvSpPr>
            <a:spLocks noGrp="1"/>
          </p:cNvSpPr>
          <p:nvPr>
            <p:ph type="sldNum" sz="quarter" idx="12"/>
          </p:nvPr>
        </p:nvSpPr>
        <p:spPr/>
        <p:txBody>
          <a:bodyPr/>
          <a:lstStyle/>
          <a:p>
            <a:fld id="{21504A52-9760-4DB3-A679-6842EA6F6B99}" type="slidenum">
              <a:rPr lang="en-US" smtClean="0"/>
              <a:t>11</a:t>
            </a:fld>
            <a:endParaRPr lang="en-US"/>
          </a:p>
        </p:txBody>
      </p:sp>
      <p:sp>
        <p:nvSpPr>
          <p:cNvPr id="9" name="Rectangle 8"/>
          <p:cNvSpPr/>
          <p:nvPr/>
        </p:nvSpPr>
        <p:spPr>
          <a:xfrm>
            <a:off x="990600" y="5638800"/>
            <a:ext cx="2133600" cy="419100"/>
          </a:xfrm>
          <a:prstGeom prst="rect">
            <a:avLst/>
          </a:prstGeom>
          <a:solidFill>
            <a:schemeClr val="bg1">
              <a:alpha val="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Vendors/Publishers</a:t>
            </a:r>
            <a:endParaRPr lang="en-US" b="1" dirty="0">
              <a:solidFill>
                <a:schemeClr val="tx1"/>
              </a:solidFill>
            </a:endParaRPr>
          </a:p>
        </p:txBody>
      </p:sp>
      <p:sp>
        <p:nvSpPr>
          <p:cNvPr id="10" name="Rectangle 9"/>
          <p:cNvSpPr/>
          <p:nvPr/>
        </p:nvSpPr>
        <p:spPr>
          <a:xfrm>
            <a:off x="6019800" y="5991327"/>
            <a:ext cx="1676400" cy="333273"/>
          </a:xfrm>
          <a:prstGeom prst="rect">
            <a:avLst/>
          </a:prstGeom>
          <a:solidFill>
            <a:schemeClr val="bg1">
              <a:alpha val="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Library Staff</a:t>
            </a:r>
            <a:endParaRPr lang="en-US" b="1" dirty="0">
              <a:solidFill>
                <a:schemeClr val="tx1"/>
              </a:solidFill>
            </a:endParaRPr>
          </a:p>
        </p:txBody>
      </p:sp>
      <p:pic>
        <p:nvPicPr>
          <p:cNvPr id="11"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p:cNvGraphicFramePr>
            <a:graphicFrameLocks/>
          </p:cNvGraphicFramePr>
          <p:nvPr>
            <p:extLst>
              <p:ext uri="{D42A27DB-BD31-4B8C-83A1-F6EECF244321}">
                <p14:modId xmlns:p14="http://schemas.microsoft.com/office/powerpoint/2010/main" val="246750041"/>
              </p:ext>
            </p:extLst>
          </p:nvPr>
        </p:nvGraphicFramePr>
        <p:xfrm>
          <a:off x="4276725" y="2196998"/>
          <a:ext cx="4876800" cy="4089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8579696"/>
              </p:ext>
            </p:extLst>
          </p:nvPr>
        </p:nvGraphicFramePr>
        <p:xfrm>
          <a:off x="533400" y="2819400"/>
          <a:ext cx="3505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042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1"/>
            <a:ext cx="6781800" cy="1219199"/>
          </a:xfrm>
        </p:spPr>
        <p:txBody>
          <a:bodyPr>
            <a:normAutofit fontScale="90000"/>
          </a:bodyPr>
          <a:lstStyle/>
          <a:p>
            <a:r>
              <a:rPr lang="en-US" sz="3200" b="1" dirty="0"/>
              <a:t> </a:t>
            </a:r>
            <a:r>
              <a:rPr lang="en-US" sz="3200" b="1" dirty="0" smtClean="0"/>
              <a:t>Compliance of Standards &amp; Best Practices: </a:t>
            </a:r>
            <a:br>
              <a:rPr lang="en-US" sz="3200" b="1" dirty="0" smtClean="0"/>
            </a:br>
            <a:r>
              <a:rPr lang="en-US" sz="3200" b="1" dirty="0" smtClean="0">
                <a:solidFill>
                  <a:srgbClr val="0070C0"/>
                </a:solidFill>
              </a:rPr>
              <a:t>Currently Follow</a:t>
            </a:r>
            <a:r>
              <a:rPr lang="en-US" sz="3200" b="1" dirty="0" smtClean="0"/>
              <a:t> &amp; </a:t>
            </a:r>
            <a:r>
              <a:rPr lang="en-US" sz="3200" b="1" dirty="0" smtClean="0">
                <a:solidFill>
                  <a:srgbClr val="C00000"/>
                </a:solidFill>
              </a:rPr>
              <a:t>Interested in Following</a:t>
            </a:r>
            <a:endParaRPr lang="en-US" sz="3200" b="1" dirty="0">
              <a:solidFill>
                <a:srgbClr val="C00000"/>
              </a:solidFill>
            </a:endParaRPr>
          </a:p>
        </p:txBody>
      </p:sp>
      <p:sp>
        <p:nvSpPr>
          <p:cNvPr id="4" name="Content Placeholder 3"/>
          <p:cNvSpPr>
            <a:spLocks noGrp="1"/>
          </p:cNvSpPr>
          <p:nvPr>
            <p:ph type="subTitle" idx="1"/>
          </p:nvPr>
        </p:nvSpPr>
        <p:spPr>
          <a:xfrm>
            <a:off x="1143000" y="1456377"/>
            <a:ext cx="7543800" cy="4775200"/>
          </a:xfrm>
        </p:spPr>
        <p:txBody>
          <a:bodyPr>
            <a:noAutofit/>
          </a:bodyPr>
          <a:lstStyle/>
          <a:p>
            <a:pPr marL="342900" indent="-342900" algn="l">
              <a:spcBef>
                <a:spcPts val="0"/>
              </a:spcBef>
              <a:buFont typeface="Wingdings" panose="05000000000000000000" pitchFamily="2" charset="2"/>
              <a:buChar char="q"/>
              <a:defRPr/>
            </a:pPr>
            <a:endParaRPr lang="en-US" sz="2400" b="1" dirty="0" smtClean="0"/>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200" b="1" dirty="0"/>
          </a:p>
          <a:p>
            <a:pPr marL="342900" indent="-342900" algn="l">
              <a:spcBef>
                <a:spcPts val="0"/>
              </a:spcBef>
              <a:buFont typeface="Wingdings" panose="05000000000000000000" pitchFamily="2" charset="2"/>
              <a:buChar char="q"/>
              <a:defRPr/>
            </a:pPr>
            <a:endParaRPr lang="en-US" sz="2200" b="1" dirty="0"/>
          </a:p>
        </p:txBody>
      </p:sp>
      <p:pic>
        <p:nvPicPr>
          <p:cNvPr id="6"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18832205"/>
              </p:ext>
            </p:extLst>
          </p:nvPr>
        </p:nvGraphicFramePr>
        <p:xfrm>
          <a:off x="152400" y="1473198"/>
          <a:ext cx="8839200" cy="4678502"/>
        </p:xfrm>
        <a:graphic>
          <a:graphicData uri="http://schemas.openxmlformats.org/drawingml/2006/table">
            <a:tbl>
              <a:tblPr>
                <a:tableStyleId>{5C22544A-7EE6-4342-B048-85BDC9FD1C3A}</a:tableStyleId>
              </a:tblPr>
              <a:tblGrid>
                <a:gridCol w="3733800"/>
                <a:gridCol w="394083"/>
                <a:gridCol w="444117"/>
                <a:gridCol w="3505200"/>
                <a:gridCol w="381000"/>
                <a:gridCol w="381000"/>
              </a:tblGrid>
              <a:tr h="228295">
                <a:tc>
                  <a:txBody>
                    <a:bodyPr/>
                    <a:lstStyle/>
                    <a:p>
                      <a:pPr algn="l" fontAlgn="ctr"/>
                      <a:r>
                        <a:rPr lang="en-US" sz="1400" u="none" strike="noStrike" dirty="0" smtClean="0">
                          <a:effectLst/>
                        </a:rPr>
                        <a:t>Marc 21</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0070C0"/>
                          </a:solidFill>
                          <a:effectLst/>
                        </a:rPr>
                        <a:t>8</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a:solidFill>
                            <a:srgbClr val="0070C0"/>
                          </a:solidFill>
                          <a:effectLst/>
                        </a:rPr>
                        <a:t>15%</a:t>
                      </a:r>
                      <a:endParaRPr lang="en-US" sz="1400" b="0" i="0" u="none" strike="noStrike">
                        <a:solidFill>
                          <a:srgbClr val="0070C0"/>
                        </a:solidFill>
                        <a:effectLst/>
                        <a:latin typeface="Arial"/>
                      </a:endParaRPr>
                    </a:p>
                  </a:txBody>
                  <a:tcPr marL="9423" marR="9423" marT="9423" marB="0" anchor="ctr"/>
                </a:tc>
                <a:tc>
                  <a:txBody>
                    <a:bodyPr/>
                    <a:lstStyle/>
                    <a:p>
                      <a:pPr algn="l" fontAlgn="ctr"/>
                      <a:r>
                        <a:rPr lang="en-US" sz="1400" u="none" strike="noStrike" dirty="0" err="1">
                          <a:effectLst/>
                        </a:rPr>
                        <a:t>OpenURL</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9</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a:solidFill>
                            <a:srgbClr val="C00000"/>
                          </a:solidFill>
                          <a:effectLst/>
                        </a:rPr>
                        <a:t>16%</a:t>
                      </a:r>
                      <a:endParaRPr lang="en-US" sz="1400" b="0" i="0" u="none" strike="noStrike">
                        <a:solidFill>
                          <a:srgbClr val="C00000"/>
                        </a:solidFill>
                        <a:effectLst/>
                        <a:latin typeface="Arial"/>
                      </a:endParaRPr>
                    </a:p>
                  </a:txBody>
                  <a:tcPr marL="9423" marR="9423" marT="9423" marB="0" anchor="ctr"/>
                </a:tc>
              </a:tr>
              <a:tr h="228295">
                <a:tc>
                  <a:txBody>
                    <a:bodyPr/>
                    <a:lstStyle/>
                    <a:p>
                      <a:pPr algn="l" fontAlgn="ctr"/>
                      <a:r>
                        <a:rPr lang="en-US" sz="1400" u="none" strike="noStrike">
                          <a:effectLst/>
                        </a:rPr>
                        <a:t>Other classfication</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7</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13%</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b="1" u="none" strike="noStrike" dirty="0">
                          <a:effectLst/>
                        </a:rPr>
                        <a:t>DOI</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C00000"/>
                          </a:solidFill>
                          <a:effectLst/>
                        </a:rPr>
                        <a:t>8</a:t>
                      </a:r>
                      <a:endParaRPr lang="en-US" sz="1400" b="1" i="0" u="none" strike="noStrike" dirty="0">
                        <a:solidFill>
                          <a:srgbClr val="C00000"/>
                        </a:solidFill>
                        <a:effectLst/>
                        <a:latin typeface="Arial"/>
                      </a:endParaRPr>
                    </a:p>
                  </a:txBody>
                  <a:tcPr marL="9423" marR="9423" marT="9423" marB="0" anchor="ctr"/>
                </a:tc>
                <a:tc>
                  <a:txBody>
                    <a:bodyPr/>
                    <a:lstStyle/>
                    <a:p>
                      <a:pPr algn="l" fontAlgn="ctr"/>
                      <a:r>
                        <a:rPr lang="en-US" sz="1400" b="1" u="none" strike="noStrike" dirty="0">
                          <a:solidFill>
                            <a:srgbClr val="C00000"/>
                          </a:solidFill>
                          <a:effectLst/>
                        </a:rPr>
                        <a:t>14%</a:t>
                      </a:r>
                      <a:endParaRPr lang="en-US" sz="1400" b="1"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a:effectLst/>
                        </a:rPr>
                        <a:t>OpenURL </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6</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11%</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smtClean="0">
                          <a:effectLst/>
                        </a:rPr>
                        <a:t>Marc 21</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7</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12%</a:t>
                      </a:r>
                      <a:endParaRPr lang="en-US" sz="1400" b="0" i="0" u="none" strike="noStrike" dirty="0">
                        <a:solidFill>
                          <a:srgbClr val="C00000"/>
                        </a:solidFill>
                        <a:effectLst/>
                        <a:latin typeface="Arial"/>
                      </a:endParaRPr>
                    </a:p>
                  </a:txBody>
                  <a:tcPr marL="9423" marR="9423" marT="9423" marB="0" anchor="ctr"/>
                </a:tc>
              </a:tr>
              <a:tr h="356517">
                <a:tc>
                  <a:txBody>
                    <a:bodyPr/>
                    <a:lstStyle/>
                    <a:p>
                      <a:pPr algn="l" fontAlgn="ctr"/>
                      <a:r>
                        <a:rPr lang="en-US" sz="1400" u="none" strike="noStrike">
                          <a:effectLst/>
                        </a:rPr>
                        <a:t>ISSN, ISBN, ISRC, or other publication identifiers</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6</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11%</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ISSN, ISBN, ISRC, or other publication identifiers</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6</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11%</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b="1" u="none" strike="noStrike" dirty="0">
                          <a:effectLst/>
                        </a:rPr>
                        <a:t>PIE-J</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0070C0"/>
                          </a:solidFill>
                          <a:effectLst/>
                        </a:rPr>
                        <a:t>5</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b="1" u="none" strike="noStrike" dirty="0">
                          <a:solidFill>
                            <a:srgbClr val="0070C0"/>
                          </a:solidFill>
                          <a:effectLst/>
                        </a:rPr>
                        <a:t>9%</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b="1" u="none" strike="noStrike" dirty="0">
                          <a:effectLst/>
                        </a:rPr>
                        <a:t>KBART</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C00000"/>
                          </a:solidFill>
                          <a:effectLst/>
                        </a:rPr>
                        <a:t>4</a:t>
                      </a:r>
                      <a:endParaRPr lang="en-US" sz="1400" b="1" i="0" u="none" strike="noStrike" dirty="0">
                        <a:solidFill>
                          <a:srgbClr val="C00000"/>
                        </a:solidFill>
                        <a:effectLst/>
                        <a:latin typeface="Arial"/>
                      </a:endParaRPr>
                    </a:p>
                  </a:txBody>
                  <a:tcPr marL="9423" marR="9423" marT="9423" marB="0" anchor="ctr"/>
                </a:tc>
                <a:tc>
                  <a:txBody>
                    <a:bodyPr/>
                    <a:lstStyle/>
                    <a:p>
                      <a:pPr algn="l" fontAlgn="ctr"/>
                      <a:r>
                        <a:rPr lang="en-US" sz="1400" b="1" u="none" strike="noStrike" dirty="0">
                          <a:solidFill>
                            <a:srgbClr val="C00000"/>
                          </a:solidFill>
                          <a:effectLst/>
                        </a:rPr>
                        <a:t>7%</a:t>
                      </a:r>
                      <a:endParaRPr lang="en-US" sz="1400" b="1" i="0" u="none" strike="noStrike" dirty="0">
                        <a:solidFill>
                          <a:srgbClr val="C00000"/>
                        </a:solidFill>
                        <a:effectLst/>
                        <a:latin typeface="Arial"/>
                      </a:endParaRPr>
                    </a:p>
                  </a:txBody>
                  <a:tcPr marL="9423" marR="9423" marT="9423" marB="0" anchor="ctr"/>
                </a:tc>
              </a:tr>
              <a:tr h="228295">
                <a:tc>
                  <a:txBody>
                    <a:bodyPr/>
                    <a:lstStyle/>
                    <a:p>
                      <a:pPr algn="l" fontAlgn="ctr"/>
                      <a:r>
                        <a:rPr lang="en-US" sz="1400" b="1" u="none" strike="noStrike" dirty="0">
                          <a:effectLst/>
                        </a:rPr>
                        <a:t>KBART</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a:solidFill>
                            <a:srgbClr val="0070C0"/>
                          </a:solidFill>
                          <a:effectLst/>
                        </a:rPr>
                        <a:t>4</a:t>
                      </a:r>
                      <a:endParaRPr lang="en-US" sz="1400" b="1" i="0" u="none" strike="noStrike">
                        <a:solidFill>
                          <a:srgbClr val="0070C0"/>
                        </a:solidFill>
                        <a:effectLst/>
                        <a:latin typeface="Arial"/>
                      </a:endParaRPr>
                    </a:p>
                  </a:txBody>
                  <a:tcPr marL="9423" marR="9423" marT="9423" marB="0" anchor="ctr"/>
                </a:tc>
                <a:tc>
                  <a:txBody>
                    <a:bodyPr/>
                    <a:lstStyle/>
                    <a:p>
                      <a:pPr algn="l" fontAlgn="ctr"/>
                      <a:r>
                        <a:rPr lang="en-US" sz="1400" b="1" u="none" strike="noStrike" dirty="0">
                          <a:solidFill>
                            <a:srgbClr val="0070C0"/>
                          </a:solidFill>
                          <a:effectLst/>
                        </a:rPr>
                        <a:t>7%</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b="1" u="none" strike="noStrike" dirty="0">
                          <a:effectLst/>
                        </a:rPr>
                        <a:t>PIE-J</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C00000"/>
                          </a:solidFill>
                          <a:effectLst/>
                        </a:rPr>
                        <a:t>3</a:t>
                      </a:r>
                      <a:endParaRPr lang="en-US" sz="1400" b="1" i="0" u="none" strike="noStrike" dirty="0">
                        <a:solidFill>
                          <a:srgbClr val="C00000"/>
                        </a:solidFill>
                        <a:effectLst/>
                        <a:latin typeface="Arial"/>
                      </a:endParaRPr>
                    </a:p>
                  </a:txBody>
                  <a:tcPr marL="9423" marR="9423" marT="9423" marB="0" anchor="ctr"/>
                </a:tc>
                <a:tc>
                  <a:txBody>
                    <a:bodyPr/>
                    <a:lstStyle/>
                    <a:p>
                      <a:pPr algn="l" fontAlgn="ctr"/>
                      <a:r>
                        <a:rPr lang="en-US" sz="1400" b="1" u="none" strike="noStrike" dirty="0">
                          <a:solidFill>
                            <a:srgbClr val="C00000"/>
                          </a:solidFill>
                          <a:effectLst/>
                        </a:rPr>
                        <a:t>5%</a:t>
                      </a:r>
                      <a:endParaRPr lang="en-US" sz="1400" b="1" i="0" u="none" strike="noStrike" dirty="0">
                        <a:solidFill>
                          <a:srgbClr val="C00000"/>
                        </a:solidFill>
                        <a:effectLst/>
                        <a:latin typeface="Arial"/>
                      </a:endParaRPr>
                    </a:p>
                  </a:txBody>
                  <a:tcPr marL="9423" marR="9423" marT="9423" marB="0" anchor="ctr"/>
                </a:tc>
              </a:tr>
              <a:tr h="228295">
                <a:tc>
                  <a:txBody>
                    <a:bodyPr/>
                    <a:lstStyle/>
                    <a:p>
                      <a:pPr algn="l" fontAlgn="ctr"/>
                      <a:r>
                        <a:rPr lang="en-US" sz="1400" b="1" u="none" strike="noStrike" dirty="0">
                          <a:effectLst/>
                        </a:rPr>
                        <a:t>DOI</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a:solidFill>
                            <a:srgbClr val="0070C0"/>
                          </a:solidFill>
                          <a:effectLst/>
                        </a:rPr>
                        <a:t>4</a:t>
                      </a:r>
                      <a:endParaRPr lang="en-US" sz="1400" b="1" i="0" u="none" strike="noStrike">
                        <a:solidFill>
                          <a:srgbClr val="0070C0"/>
                        </a:solidFill>
                        <a:effectLst/>
                        <a:latin typeface="Arial"/>
                      </a:endParaRPr>
                    </a:p>
                  </a:txBody>
                  <a:tcPr marL="9423" marR="9423" marT="9423" marB="0" anchor="ctr"/>
                </a:tc>
                <a:tc>
                  <a:txBody>
                    <a:bodyPr/>
                    <a:lstStyle/>
                    <a:p>
                      <a:pPr algn="l" fontAlgn="ctr"/>
                      <a:r>
                        <a:rPr lang="en-US" sz="1400" b="1" u="none" strike="noStrike" dirty="0">
                          <a:solidFill>
                            <a:srgbClr val="0070C0"/>
                          </a:solidFill>
                          <a:effectLst/>
                        </a:rPr>
                        <a:t>7%</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Other subject headings</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3</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5%</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b="1" u="none" strike="noStrike" dirty="0">
                          <a:effectLst/>
                        </a:rPr>
                        <a:t>LCSH</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0070C0"/>
                          </a:solidFill>
                          <a:effectLst/>
                        </a:rPr>
                        <a:t>3</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b="1" u="none" strike="noStrike" dirty="0">
                          <a:solidFill>
                            <a:srgbClr val="0070C0"/>
                          </a:solidFill>
                          <a:effectLst/>
                        </a:rPr>
                        <a:t>5%</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Dewey Decimal Classification (DDC)</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3</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5%</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a:effectLst/>
                        </a:rPr>
                        <a:t>Dewey Decimal Classification (DDC)</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3</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5%</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AACR2</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2</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4%</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a:effectLst/>
                        </a:rPr>
                        <a:t>AACR2</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2</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4%</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RDA</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2</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4%</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dirty="0">
                          <a:effectLst/>
                        </a:rPr>
                        <a:t>RDA </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0070C0"/>
                          </a:solidFill>
                          <a:effectLst/>
                        </a:rPr>
                        <a:t>2</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4%</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b="1" u="none" strike="noStrike" dirty="0">
                          <a:effectLst/>
                        </a:rPr>
                        <a:t>LCSH</a:t>
                      </a:r>
                      <a:endParaRPr lang="en-US"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C00000"/>
                          </a:solidFill>
                          <a:effectLst/>
                        </a:rPr>
                        <a:t>2</a:t>
                      </a:r>
                      <a:endParaRPr lang="en-US" sz="1400" b="1" i="0" u="none" strike="noStrike" dirty="0">
                        <a:solidFill>
                          <a:srgbClr val="C00000"/>
                        </a:solidFill>
                        <a:effectLst/>
                        <a:latin typeface="Arial"/>
                      </a:endParaRPr>
                    </a:p>
                  </a:txBody>
                  <a:tcPr marL="9423" marR="9423" marT="9423" marB="0" anchor="ctr"/>
                </a:tc>
                <a:tc>
                  <a:txBody>
                    <a:bodyPr/>
                    <a:lstStyle/>
                    <a:p>
                      <a:pPr algn="l" fontAlgn="ctr"/>
                      <a:r>
                        <a:rPr lang="en-US" sz="1400" b="1" u="none" strike="noStrike" dirty="0">
                          <a:solidFill>
                            <a:srgbClr val="C00000"/>
                          </a:solidFill>
                          <a:effectLst/>
                        </a:rPr>
                        <a:t>4%</a:t>
                      </a:r>
                      <a:endParaRPr lang="en-US" sz="1400" b="1"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dirty="0">
                          <a:effectLst/>
                        </a:rPr>
                        <a:t>ONIX</a:t>
                      </a:r>
                      <a:endParaRPr lang="en-US" sz="1400" b="0" i="0" u="none" strike="noStrike" dirty="0">
                        <a:effectLst/>
                        <a:latin typeface="Arial"/>
                      </a:endParaRPr>
                    </a:p>
                  </a:txBody>
                  <a:tcPr marL="9423" marR="9423" marT="9423" marB="0" anchor="ctr"/>
                </a:tc>
                <a:tc>
                  <a:txBody>
                    <a:bodyPr/>
                    <a:lstStyle/>
                    <a:p>
                      <a:pPr algn="l" fontAlgn="ctr"/>
                      <a:r>
                        <a:rPr lang="en-US" sz="1400" u="none" strike="noStrike">
                          <a:solidFill>
                            <a:srgbClr val="0070C0"/>
                          </a:solidFill>
                          <a:effectLst/>
                        </a:rPr>
                        <a:t>2</a:t>
                      </a:r>
                      <a:endParaRPr lang="en-US" sz="1400" b="0" i="0" u="none" strike="noStrike">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4%</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LC Classification</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2</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4%</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dirty="0">
                          <a:effectLst/>
                        </a:rPr>
                        <a:t>ONIX-PL</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0070C0"/>
                          </a:solidFill>
                          <a:effectLst/>
                        </a:rPr>
                        <a:t>1</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2%</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Other classification</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2</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4%</a:t>
                      </a:r>
                      <a:endParaRPr lang="en-US" sz="1400" b="0" i="0" u="none" strike="noStrike" dirty="0">
                        <a:solidFill>
                          <a:srgbClr val="C00000"/>
                        </a:solidFill>
                        <a:effectLst/>
                        <a:latin typeface="Arial"/>
                      </a:endParaRPr>
                    </a:p>
                  </a:txBody>
                  <a:tcPr marL="9423" marR="9423" marT="9423" marB="0" anchor="ctr"/>
                </a:tc>
              </a:tr>
              <a:tr h="451994">
                <a:tc>
                  <a:txBody>
                    <a:bodyPr/>
                    <a:lstStyle/>
                    <a:p>
                      <a:pPr algn="l" fontAlgn="ctr"/>
                      <a:r>
                        <a:rPr lang="en-US" sz="1400" u="none" strike="noStrike">
                          <a:effectLst/>
                        </a:rPr>
                        <a:t>Name authority headings (VIAF, LCNAF, etc.)</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1</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2%</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Creator/contributor identifiers (ISNI, ORCID, etc.)</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2</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4%</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a:effectLst/>
                        </a:rPr>
                        <a:t>Other</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1</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2%</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ONIX</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1</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2%</a:t>
                      </a:r>
                      <a:endParaRPr lang="en-US" sz="1400" b="0" i="0" u="none" strike="noStrike" dirty="0">
                        <a:solidFill>
                          <a:srgbClr val="C00000"/>
                        </a:solidFill>
                        <a:effectLst/>
                        <a:latin typeface="Arial"/>
                      </a:endParaRPr>
                    </a:p>
                  </a:txBody>
                  <a:tcPr marL="9423" marR="9423" marT="9423" marB="0" anchor="ctr"/>
                </a:tc>
              </a:tr>
              <a:tr h="217579">
                <a:tc>
                  <a:txBody>
                    <a:bodyPr/>
                    <a:lstStyle/>
                    <a:p>
                      <a:pPr algn="l" fontAlgn="ctr"/>
                      <a:r>
                        <a:rPr lang="pt-BR" sz="1400" b="1" u="none" strike="noStrike" dirty="0">
                          <a:effectLst/>
                        </a:rPr>
                        <a:t>PCC guidelines, CSR, BSR, P-N E-Resource</a:t>
                      </a:r>
                      <a:endParaRPr lang="pt-BR"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0070C0"/>
                          </a:solidFill>
                          <a:effectLst/>
                        </a:rPr>
                        <a:t>0</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b="1" u="none" strike="noStrike" dirty="0">
                          <a:solidFill>
                            <a:srgbClr val="0070C0"/>
                          </a:solidFill>
                          <a:effectLst/>
                        </a:rPr>
                        <a:t>0%</a:t>
                      </a:r>
                      <a:endParaRPr lang="en-US" sz="1400" b="1"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Name authority headings (VIAF, LCNAF, etc.)</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1</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2%</a:t>
                      </a:r>
                      <a:endParaRPr lang="en-US" sz="1400" b="0" i="0" u="none" strike="noStrike" dirty="0">
                        <a:solidFill>
                          <a:srgbClr val="C00000"/>
                        </a:solidFill>
                        <a:effectLst/>
                        <a:latin typeface="Arial"/>
                      </a:endParaRPr>
                    </a:p>
                  </a:txBody>
                  <a:tcPr marL="9423" marR="9423" marT="9423" marB="0" anchor="ctr"/>
                </a:tc>
              </a:tr>
              <a:tr h="146585">
                <a:tc>
                  <a:txBody>
                    <a:bodyPr/>
                    <a:lstStyle/>
                    <a:p>
                      <a:pPr algn="l" fontAlgn="ctr"/>
                      <a:r>
                        <a:rPr lang="en-US" sz="1400" u="none" strike="noStrike">
                          <a:effectLst/>
                        </a:rPr>
                        <a:t>Other subject headings</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0</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0%</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pt-BR" sz="1400" b="1" u="none" strike="noStrike" dirty="0">
                          <a:effectLst/>
                        </a:rPr>
                        <a:t>PCC guidelines, CSR, BSR, P-N E-Resource</a:t>
                      </a:r>
                      <a:endParaRPr lang="pt-BR" sz="1400" b="1" i="0" u="none" strike="noStrike" dirty="0">
                        <a:effectLst/>
                        <a:latin typeface="Arial"/>
                      </a:endParaRPr>
                    </a:p>
                  </a:txBody>
                  <a:tcPr marL="9423" marR="9423" marT="9423" marB="0" anchor="ctr"/>
                </a:tc>
                <a:tc>
                  <a:txBody>
                    <a:bodyPr/>
                    <a:lstStyle/>
                    <a:p>
                      <a:pPr algn="l" fontAlgn="ctr"/>
                      <a:r>
                        <a:rPr lang="en-US" sz="1400" b="1" u="none" strike="noStrike" dirty="0">
                          <a:solidFill>
                            <a:srgbClr val="C00000"/>
                          </a:solidFill>
                          <a:effectLst/>
                        </a:rPr>
                        <a:t>0</a:t>
                      </a:r>
                      <a:endParaRPr lang="en-US" sz="1400" b="1" i="0" u="none" strike="noStrike" dirty="0">
                        <a:solidFill>
                          <a:srgbClr val="C00000"/>
                        </a:solidFill>
                        <a:effectLst/>
                        <a:latin typeface="Arial"/>
                      </a:endParaRPr>
                    </a:p>
                  </a:txBody>
                  <a:tcPr marL="9423" marR="9423" marT="9423" marB="0" anchor="ctr"/>
                </a:tc>
                <a:tc>
                  <a:txBody>
                    <a:bodyPr/>
                    <a:lstStyle/>
                    <a:p>
                      <a:pPr algn="l" fontAlgn="ctr"/>
                      <a:r>
                        <a:rPr lang="en-US" sz="1400" b="1" u="none" strike="noStrike" dirty="0">
                          <a:solidFill>
                            <a:srgbClr val="C00000"/>
                          </a:solidFill>
                          <a:effectLst/>
                        </a:rPr>
                        <a:t>0%</a:t>
                      </a:r>
                      <a:endParaRPr lang="en-US" sz="1400" b="1"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a:effectLst/>
                        </a:rPr>
                        <a:t>LC Classification</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0</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0%</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ONIX-PL</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0</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0%</a:t>
                      </a:r>
                      <a:endParaRPr lang="en-US" sz="1400" b="0" i="0" u="none" strike="noStrike" dirty="0">
                        <a:solidFill>
                          <a:srgbClr val="C00000"/>
                        </a:solidFill>
                        <a:effectLst/>
                        <a:latin typeface="Arial"/>
                      </a:endParaRPr>
                    </a:p>
                  </a:txBody>
                  <a:tcPr marL="9423" marR="9423" marT="9423" marB="0" anchor="ctr"/>
                </a:tc>
              </a:tr>
              <a:tr h="228295">
                <a:tc>
                  <a:txBody>
                    <a:bodyPr/>
                    <a:lstStyle/>
                    <a:p>
                      <a:pPr algn="l" fontAlgn="ctr"/>
                      <a:r>
                        <a:rPr lang="en-US" sz="1400" u="none" strike="noStrike">
                          <a:effectLst/>
                        </a:rPr>
                        <a:t>Creator/contributor identifiers (ISNI, ORCID, etc.)</a:t>
                      </a:r>
                      <a:endParaRPr lang="en-US" sz="1400" b="0" i="0" u="none" strike="noStrike">
                        <a:effectLst/>
                        <a:latin typeface="Arial"/>
                      </a:endParaRPr>
                    </a:p>
                  </a:txBody>
                  <a:tcPr marL="9423" marR="9423" marT="9423" marB="0" anchor="ctr"/>
                </a:tc>
                <a:tc>
                  <a:txBody>
                    <a:bodyPr/>
                    <a:lstStyle/>
                    <a:p>
                      <a:pPr algn="l" fontAlgn="ctr"/>
                      <a:r>
                        <a:rPr lang="en-US" sz="1400" u="none" strike="noStrike" dirty="0">
                          <a:solidFill>
                            <a:srgbClr val="0070C0"/>
                          </a:solidFill>
                          <a:effectLst/>
                        </a:rPr>
                        <a:t>0</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solidFill>
                            <a:srgbClr val="0070C0"/>
                          </a:solidFill>
                          <a:effectLst/>
                        </a:rPr>
                        <a:t>0%</a:t>
                      </a:r>
                      <a:endParaRPr lang="en-US" sz="1400" b="0" i="0" u="none" strike="noStrike" dirty="0">
                        <a:solidFill>
                          <a:srgbClr val="0070C0"/>
                        </a:solidFill>
                        <a:effectLst/>
                        <a:latin typeface="Arial"/>
                      </a:endParaRPr>
                    </a:p>
                  </a:txBody>
                  <a:tcPr marL="9423" marR="9423" marT="9423" marB="0" anchor="ctr"/>
                </a:tc>
                <a:tc>
                  <a:txBody>
                    <a:bodyPr/>
                    <a:lstStyle/>
                    <a:p>
                      <a:pPr algn="l" fontAlgn="ctr"/>
                      <a:r>
                        <a:rPr lang="en-US" sz="1400" u="none" strike="noStrike" dirty="0">
                          <a:effectLst/>
                        </a:rPr>
                        <a:t>Other</a:t>
                      </a:r>
                      <a:endParaRPr lang="en-US" sz="1400" b="0" i="0" u="none" strike="noStrike" dirty="0">
                        <a:effectLst/>
                        <a:latin typeface="Arial"/>
                      </a:endParaRPr>
                    </a:p>
                  </a:txBody>
                  <a:tcPr marL="9423" marR="9423" marT="9423" marB="0" anchor="ctr"/>
                </a:tc>
                <a:tc>
                  <a:txBody>
                    <a:bodyPr/>
                    <a:lstStyle/>
                    <a:p>
                      <a:pPr algn="l" fontAlgn="ctr"/>
                      <a:r>
                        <a:rPr lang="en-US" sz="1400" u="none" strike="noStrike" dirty="0">
                          <a:solidFill>
                            <a:srgbClr val="C00000"/>
                          </a:solidFill>
                          <a:effectLst/>
                        </a:rPr>
                        <a:t>0</a:t>
                      </a:r>
                      <a:endParaRPr lang="en-US" sz="1400" b="0" i="0" u="none" strike="noStrike" dirty="0">
                        <a:solidFill>
                          <a:srgbClr val="C00000"/>
                        </a:solidFill>
                        <a:effectLst/>
                        <a:latin typeface="Arial"/>
                      </a:endParaRPr>
                    </a:p>
                  </a:txBody>
                  <a:tcPr marL="9423" marR="9423" marT="9423" marB="0" anchor="ctr"/>
                </a:tc>
                <a:tc>
                  <a:txBody>
                    <a:bodyPr/>
                    <a:lstStyle/>
                    <a:p>
                      <a:pPr algn="l" fontAlgn="ctr"/>
                      <a:r>
                        <a:rPr lang="en-US" sz="1400" u="none" strike="noStrike" dirty="0">
                          <a:solidFill>
                            <a:srgbClr val="C00000"/>
                          </a:solidFill>
                          <a:effectLst/>
                        </a:rPr>
                        <a:t>0%</a:t>
                      </a:r>
                      <a:endParaRPr lang="en-US" sz="1400" b="0" i="0" u="none" strike="noStrike" dirty="0">
                        <a:solidFill>
                          <a:srgbClr val="C00000"/>
                        </a:solidFill>
                        <a:effectLst/>
                        <a:latin typeface="Arial"/>
                      </a:endParaRPr>
                    </a:p>
                  </a:txBody>
                  <a:tcPr marL="9423" marR="9423" marT="9423" marB="0" anchor="ctr"/>
                </a:tc>
              </a:tr>
            </a:tbl>
          </a:graphicData>
        </a:graphic>
      </p:graphicFrame>
      <p:cxnSp>
        <p:nvCxnSpPr>
          <p:cNvPr id="11" name="Straight Connector 10"/>
          <p:cNvCxnSpPr/>
          <p:nvPr/>
        </p:nvCxnSpPr>
        <p:spPr>
          <a:xfrm>
            <a:off x="838200" y="2667000"/>
            <a:ext cx="3886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62000" y="2667000"/>
            <a:ext cx="3962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33400" y="1828800"/>
            <a:ext cx="42672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 y="3352800"/>
            <a:ext cx="4114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76600" y="5334000"/>
            <a:ext cx="1447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457700"/>
            <a:ext cx="3962400" cy="1333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1"/>
            <a:ext cx="6705600" cy="1219199"/>
          </a:xfrm>
        </p:spPr>
        <p:txBody>
          <a:bodyPr>
            <a:noAutofit/>
          </a:bodyPr>
          <a:lstStyle/>
          <a:p>
            <a:r>
              <a:rPr lang="en-US" sz="3200" b="1" dirty="0"/>
              <a:t> </a:t>
            </a:r>
            <a:r>
              <a:rPr lang="en-US" sz="3200" b="1" dirty="0" smtClean="0"/>
              <a:t>Reasons Why Vendors not Complying </a:t>
            </a:r>
            <a:r>
              <a:rPr lang="en-US" sz="3200" b="1" dirty="0"/>
              <a:t>with </a:t>
            </a:r>
            <a:r>
              <a:rPr lang="en-US" sz="3200" b="1" dirty="0" smtClean="0"/>
              <a:t>Standards &amp; Best Practices</a:t>
            </a:r>
            <a:endParaRPr lang="en-US" sz="3200" b="1" dirty="0"/>
          </a:p>
        </p:txBody>
      </p:sp>
      <p:sp>
        <p:nvSpPr>
          <p:cNvPr id="4" name="Content Placeholder 3"/>
          <p:cNvSpPr>
            <a:spLocks noGrp="1"/>
          </p:cNvSpPr>
          <p:nvPr>
            <p:ph type="subTitle" idx="1"/>
          </p:nvPr>
        </p:nvSpPr>
        <p:spPr>
          <a:xfrm>
            <a:off x="1143000" y="1456377"/>
            <a:ext cx="7543800" cy="4775200"/>
          </a:xfrm>
        </p:spPr>
        <p:txBody>
          <a:bodyPr>
            <a:noAutofit/>
          </a:bodyPr>
          <a:lstStyle/>
          <a:p>
            <a:pPr marL="342900" indent="-342900" algn="l">
              <a:spcBef>
                <a:spcPts val="0"/>
              </a:spcBef>
              <a:buFont typeface="Wingdings" panose="05000000000000000000" pitchFamily="2" charset="2"/>
              <a:buChar char="q"/>
              <a:defRPr/>
            </a:pPr>
            <a:endParaRPr lang="en-US" sz="2400" b="1" dirty="0" smtClean="0"/>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200" b="1" dirty="0"/>
          </a:p>
          <a:p>
            <a:pPr marL="342900" indent="-342900" algn="l">
              <a:spcBef>
                <a:spcPts val="0"/>
              </a:spcBef>
              <a:buFont typeface="Wingdings" panose="05000000000000000000" pitchFamily="2" charset="2"/>
              <a:buChar char="q"/>
              <a:defRPr/>
            </a:pPr>
            <a:endParaRPr lang="en-US" sz="2200" b="1" dirty="0"/>
          </a:p>
        </p:txBody>
      </p:sp>
      <p:pic>
        <p:nvPicPr>
          <p:cNvPr id="6"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826840442"/>
              </p:ext>
            </p:extLst>
          </p:nvPr>
        </p:nvGraphicFramePr>
        <p:xfrm>
          <a:off x="838200" y="1600201"/>
          <a:ext cx="7772399" cy="3844924"/>
        </p:xfrm>
        <a:graphic>
          <a:graphicData uri="http://schemas.openxmlformats.org/drawingml/2006/table">
            <a:tbl>
              <a:tblPr>
                <a:tableStyleId>{5C22544A-7EE6-4342-B048-85BDC9FD1C3A}</a:tableStyleId>
              </a:tblPr>
              <a:tblGrid>
                <a:gridCol w="6477000"/>
                <a:gridCol w="685800"/>
                <a:gridCol w="609599"/>
              </a:tblGrid>
              <a:tr h="889000">
                <a:tc>
                  <a:txBody>
                    <a:bodyPr/>
                    <a:lstStyle/>
                    <a:p>
                      <a:pPr algn="l" fontAlgn="ctr"/>
                      <a:r>
                        <a:rPr lang="en-US" sz="1800" u="none" strike="noStrike" dirty="0">
                          <a:effectLst/>
                        </a:rPr>
                        <a:t>We will consider complying with the standards for the future resources/databases, but not for the existing ones as it is too time consuming and costly to change what we have designed</a:t>
                      </a:r>
                      <a:endParaRPr lang="en-US" sz="1800" b="0" i="0" u="none" strike="noStrike" dirty="0">
                        <a:effectLst/>
                        <a:latin typeface="Arial"/>
                      </a:endParaRPr>
                    </a:p>
                  </a:txBody>
                  <a:tcPr marL="9525" marR="9525" marT="9525" marB="0" anchor="ctr"/>
                </a:tc>
                <a:tc>
                  <a:txBody>
                    <a:bodyPr/>
                    <a:lstStyle/>
                    <a:p>
                      <a:pPr algn="r" fontAlgn="ctr"/>
                      <a:r>
                        <a:rPr lang="en-US" sz="1800" u="none" strike="noStrike">
                          <a:effectLst/>
                        </a:rPr>
                        <a:t>6</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21%</a:t>
                      </a:r>
                      <a:endParaRPr lang="en-US" sz="1800" b="0" i="0" u="none" strike="noStrike">
                        <a:effectLst/>
                        <a:latin typeface="Arial"/>
                      </a:endParaRPr>
                    </a:p>
                  </a:txBody>
                  <a:tcPr marL="9525" marR="9525" marT="9525" marB="0" anchor="ctr"/>
                </a:tc>
              </a:tr>
              <a:tr h="451338">
                <a:tc>
                  <a:txBody>
                    <a:bodyPr/>
                    <a:lstStyle/>
                    <a:p>
                      <a:pPr algn="l" fontAlgn="ctr"/>
                      <a:r>
                        <a:rPr lang="en-US" sz="1800" u="none" strike="noStrike">
                          <a:effectLst/>
                        </a:rPr>
                        <a:t>Such metadata do not accommodate the needs of CJK resources/scripts</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5</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18%</a:t>
                      </a:r>
                      <a:endParaRPr lang="en-US" sz="1800" b="0" i="0" u="none" strike="noStrike">
                        <a:effectLst/>
                        <a:latin typeface="Arial"/>
                      </a:endParaRPr>
                    </a:p>
                  </a:txBody>
                  <a:tcPr marL="9525" marR="9525" marT="9525" marB="0" anchor="ctr"/>
                </a:tc>
              </a:tr>
              <a:tr h="670169">
                <a:tc>
                  <a:txBody>
                    <a:bodyPr/>
                    <a:lstStyle/>
                    <a:p>
                      <a:pPr algn="l" fontAlgn="ctr"/>
                      <a:r>
                        <a:rPr lang="en-US" sz="1800" u="none" strike="noStrike" dirty="0">
                          <a:effectLst/>
                        </a:rPr>
                        <a:t>Complying with the standards increases the product cost in human resource, facilities of hardware and software, etc.</a:t>
                      </a:r>
                      <a:endParaRPr lang="en-US" sz="1800" b="0" i="0" u="none" strike="noStrike" dirty="0">
                        <a:effectLst/>
                        <a:latin typeface="Arial"/>
                      </a:endParaRPr>
                    </a:p>
                  </a:txBody>
                  <a:tcPr marL="9525" marR="9525" marT="9525" marB="0" anchor="ctr"/>
                </a:tc>
                <a:tc>
                  <a:txBody>
                    <a:bodyPr/>
                    <a:lstStyle/>
                    <a:p>
                      <a:pPr algn="r" fontAlgn="ctr"/>
                      <a:r>
                        <a:rPr lang="en-US" sz="1800" u="none" strike="noStrike">
                          <a:effectLst/>
                        </a:rPr>
                        <a:t>5</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18%</a:t>
                      </a:r>
                      <a:endParaRPr lang="en-US" sz="1800" b="0" i="0" u="none" strike="noStrike">
                        <a:effectLst/>
                        <a:latin typeface="Arial"/>
                      </a:endParaRPr>
                    </a:p>
                  </a:txBody>
                  <a:tcPr marL="9525" marR="9525" marT="9525" marB="0" anchor="ctr"/>
                </a:tc>
              </a:tr>
              <a:tr h="397265">
                <a:tc>
                  <a:txBody>
                    <a:bodyPr/>
                    <a:lstStyle/>
                    <a:p>
                      <a:pPr algn="l" fontAlgn="ctr"/>
                      <a:r>
                        <a:rPr lang="en-US" sz="1800" u="none" strike="noStrike" dirty="0">
                          <a:effectLst/>
                        </a:rPr>
                        <a:t>Such metadata do not necessarily eliminate problems</a:t>
                      </a:r>
                      <a:endParaRPr lang="en-US" sz="1800" b="0" i="0" u="none" strike="noStrike" dirty="0">
                        <a:effectLst/>
                        <a:latin typeface="Arial"/>
                      </a:endParaRPr>
                    </a:p>
                  </a:txBody>
                  <a:tcPr marL="9525" marR="9525" marT="9525" marB="0" anchor="ctr"/>
                </a:tc>
                <a:tc>
                  <a:txBody>
                    <a:bodyPr/>
                    <a:lstStyle/>
                    <a:p>
                      <a:pPr algn="r" fontAlgn="ctr"/>
                      <a:r>
                        <a:rPr lang="en-US" sz="1800" u="none" strike="noStrike">
                          <a:effectLst/>
                        </a:rPr>
                        <a:t>4</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14%</a:t>
                      </a:r>
                      <a:endParaRPr lang="en-US" sz="1800" b="0" i="0" u="none" strike="noStrike">
                        <a:effectLst/>
                        <a:latin typeface="Arial"/>
                      </a:endParaRPr>
                    </a:p>
                  </a:txBody>
                  <a:tcPr marL="9525" marR="9525" marT="9525" marB="0" anchor="ctr"/>
                </a:tc>
              </a:tr>
              <a:tr h="389450">
                <a:tc>
                  <a:txBody>
                    <a:bodyPr/>
                    <a:lstStyle/>
                    <a:p>
                      <a:pPr algn="l" fontAlgn="ctr"/>
                      <a:r>
                        <a:rPr lang="en-US" sz="1800" u="none" strike="noStrike" dirty="0">
                          <a:effectLst/>
                        </a:rPr>
                        <a:t>Unawareness of the standards</a:t>
                      </a:r>
                      <a:endParaRPr lang="en-US" sz="1800" b="0" i="0" u="none" strike="noStrike" dirty="0">
                        <a:effectLst/>
                        <a:latin typeface="Arial"/>
                      </a:endParaRPr>
                    </a:p>
                  </a:txBody>
                  <a:tcPr marL="9525" marR="9525" marT="9525" marB="0" anchor="ctr"/>
                </a:tc>
                <a:tc>
                  <a:txBody>
                    <a:bodyPr/>
                    <a:lstStyle/>
                    <a:p>
                      <a:pPr algn="r" fontAlgn="ctr"/>
                      <a:r>
                        <a:rPr lang="en-US" sz="1800" u="none" strike="noStrike">
                          <a:effectLst/>
                        </a:rPr>
                        <a:t>3</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11%</a:t>
                      </a:r>
                      <a:endParaRPr lang="en-US" sz="1800" b="0" i="0" u="none" strike="noStrike">
                        <a:effectLst/>
                        <a:latin typeface="Arial"/>
                      </a:endParaRPr>
                    </a:p>
                  </a:txBody>
                  <a:tcPr marL="9525" marR="9525" marT="9525" marB="0" anchor="ctr"/>
                </a:tc>
              </a:tr>
              <a:tr h="228600">
                <a:tc>
                  <a:txBody>
                    <a:bodyPr/>
                    <a:lstStyle/>
                    <a:p>
                      <a:pPr algn="l" fontAlgn="ctr"/>
                      <a:r>
                        <a:rPr lang="en-US" sz="1800" u="none" strike="noStrike">
                          <a:effectLst/>
                        </a:rPr>
                        <a:t>Lack metadata expertise to provide certain metadata</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3</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11%</a:t>
                      </a:r>
                      <a:endParaRPr lang="en-US" sz="1800" b="0" i="0" u="none" strike="noStrike">
                        <a:effectLst/>
                        <a:latin typeface="Arial"/>
                      </a:endParaRPr>
                    </a:p>
                  </a:txBody>
                  <a:tcPr marL="9525" marR="9525" marT="9525" marB="0" anchor="ctr"/>
                </a:tc>
              </a:tr>
              <a:tr h="373185">
                <a:tc>
                  <a:txBody>
                    <a:bodyPr/>
                    <a:lstStyle/>
                    <a:p>
                      <a:pPr algn="l" fontAlgn="ctr"/>
                      <a:r>
                        <a:rPr lang="en-US" sz="1800" u="none" strike="noStrike" dirty="0">
                          <a:effectLst/>
                        </a:rPr>
                        <a:t>Standards are too complicated to understand</a:t>
                      </a:r>
                      <a:endParaRPr lang="en-US" sz="1800" b="0" i="0" u="none" strike="noStrike" dirty="0">
                        <a:effectLst/>
                        <a:latin typeface="Arial"/>
                      </a:endParaRPr>
                    </a:p>
                  </a:txBody>
                  <a:tcPr marL="9525" marR="9525" marT="9525" marB="0" anchor="ctr"/>
                </a:tc>
                <a:tc>
                  <a:txBody>
                    <a:bodyPr/>
                    <a:lstStyle/>
                    <a:p>
                      <a:pPr algn="r" fontAlgn="ctr"/>
                      <a:r>
                        <a:rPr lang="en-US" sz="1800" u="none" strike="noStrike">
                          <a:effectLst/>
                        </a:rPr>
                        <a:t>1</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4%</a:t>
                      </a:r>
                      <a:endParaRPr lang="en-US" sz="1800" b="0" i="0" u="none" strike="noStrike">
                        <a:effectLst/>
                        <a:latin typeface="Arial"/>
                      </a:endParaRPr>
                    </a:p>
                  </a:txBody>
                  <a:tcPr marL="9525" marR="9525" marT="9525" marB="0" anchor="ctr"/>
                </a:tc>
              </a:tr>
              <a:tr h="232508">
                <a:tc>
                  <a:txBody>
                    <a:bodyPr/>
                    <a:lstStyle/>
                    <a:p>
                      <a:pPr algn="l" fontAlgn="ctr"/>
                      <a:r>
                        <a:rPr lang="en-US" sz="1800" u="none" strike="noStrike">
                          <a:effectLst/>
                        </a:rPr>
                        <a:t>Other</a:t>
                      </a:r>
                      <a:endParaRPr lang="en-US" sz="1800" b="0" i="0" u="none" strike="noStrike">
                        <a:effectLst/>
                        <a:latin typeface="Arial"/>
                      </a:endParaRPr>
                    </a:p>
                  </a:txBody>
                  <a:tcPr marL="9525" marR="9525" marT="9525" marB="0" anchor="ctr"/>
                </a:tc>
                <a:tc>
                  <a:txBody>
                    <a:bodyPr/>
                    <a:lstStyle/>
                    <a:p>
                      <a:pPr algn="r" fontAlgn="ctr"/>
                      <a:r>
                        <a:rPr lang="en-US" sz="1800" u="none" strike="noStrike">
                          <a:effectLst/>
                        </a:rPr>
                        <a:t>1</a:t>
                      </a:r>
                      <a:endParaRPr lang="en-US" sz="1800" b="0" i="0" u="none" strike="noStrike">
                        <a:effectLst/>
                        <a:latin typeface="Arial"/>
                      </a:endParaRPr>
                    </a:p>
                  </a:txBody>
                  <a:tcPr marL="9525" marR="9525" marT="9525" marB="0" anchor="ctr"/>
                </a:tc>
                <a:tc>
                  <a:txBody>
                    <a:bodyPr/>
                    <a:lstStyle/>
                    <a:p>
                      <a:pPr algn="r" fontAlgn="ctr"/>
                      <a:r>
                        <a:rPr lang="en-US" sz="1800" u="none" strike="noStrike" dirty="0">
                          <a:effectLst/>
                        </a:rPr>
                        <a:t>4%</a:t>
                      </a:r>
                      <a:endParaRPr lang="en-US" sz="18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4030401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1"/>
            <a:ext cx="6400800" cy="1092200"/>
          </a:xfrm>
        </p:spPr>
        <p:txBody>
          <a:bodyPr>
            <a:normAutofit fontScale="90000"/>
          </a:bodyPr>
          <a:lstStyle/>
          <a:p>
            <a:r>
              <a:rPr lang="en-US" sz="3600" b="1" dirty="0" smtClean="0"/>
              <a:t>Selected Survey Comments: Expectations</a:t>
            </a:r>
            <a:endParaRPr lang="en-US" sz="3600" b="1" dirty="0"/>
          </a:p>
        </p:txBody>
      </p:sp>
      <p:sp>
        <p:nvSpPr>
          <p:cNvPr id="4" name="Content Placeholder 3"/>
          <p:cNvSpPr>
            <a:spLocks noGrp="1"/>
          </p:cNvSpPr>
          <p:nvPr>
            <p:ph type="subTitle" idx="1"/>
          </p:nvPr>
        </p:nvSpPr>
        <p:spPr>
          <a:xfrm>
            <a:off x="609600" y="1676400"/>
            <a:ext cx="8077200" cy="4724400"/>
          </a:xfrm>
        </p:spPr>
        <p:txBody>
          <a:bodyPr>
            <a:noAutofit/>
          </a:bodyPr>
          <a:lstStyle/>
          <a:p>
            <a:pPr marL="800100" lvl="1" indent="-342900" algn="l">
              <a:spcBef>
                <a:spcPts val="0"/>
              </a:spcBef>
              <a:buFont typeface="Wingdings" panose="05000000000000000000" pitchFamily="2" charset="2"/>
              <a:buChar char="q"/>
              <a:defRPr/>
            </a:pPr>
            <a:r>
              <a:rPr lang="en-US" sz="1800" dirty="0" smtClean="0">
                <a:solidFill>
                  <a:schemeClr val="tx1"/>
                </a:solidFill>
              </a:rPr>
              <a:t>Librarian: Come </a:t>
            </a:r>
            <a:r>
              <a:rPr lang="en-US" sz="1800" dirty="0">
                <a:solidFill>
                  <a:schemeClr val="tx1"/>
                </a:solidFill>
              </a:rPr>
              <a:t>up with a set of realistic and useful metadata standards suitable for East Asian languages and work with vendors for them to learn and implement the standards. </a:t>
            </a:r>
            <a:r>
              <a:rPr lang="en-US" sz="1800" dirty="0">
                <a:solidFill>
                  <a:srgbClr val="FF0000"/>
                </a:solidFill>
              </a:rPr>
              <a:t>Judging by the difficulty of enforcing full standards, it might be necessary to draft a set of “basic” or “minimal” requirements in addition to the full standards.</a:t>
            </a:r>
          </a:p>
          <a:p>
            <a:pPr marL="800100" lvl="1" indent="-342900" algn="l">
              <a:spcBef>
                <a:spcPts val="0"/>
              </a:spcBef>
              <a:buFont typeface="Wingdings" panose="05000000000000000000" pitchFamily="2" charset="2"/>
              <a:buChar char="q"/>
              <a:defRPr/>
            </a:pPr>
            <a:endParaRPr lang="en-US" sz="1800" dirty="0">
              <a:solidFill>
                <a:schemeClr val="tx1"/>
              </a:solidFill>
            </a:endParaRPr>
          </a:p>
          <a:p>
            <a:pPr marL="800100" lvl="1" indent="-342900" algn="l">
              <a:spcBef>
                <a:spcPts val="0"/>
              </a:spcBef>
              <a:buFont typeface="Wingdings" panose="05000000000000000000" pitchFamily="2" charset="2"/>
              <a:buChar char="q"/>
              <a:defRPr/>
            </a:pPr>
            <a:r>
              <a:rPr lang="en-US" sz="1800" dirty="0" smtClean="0">
                <a:solidFill>
                  <a:schemeClr val="tx1"/>
                </a:solidFill>
              </a:rPr>
              <a:t>Librarian: </a:t>
            </a:r>
            <a:r>
              <a:rPr lang="en-US" sz="1800" dirty="0" smtClean="0">
                <a:solidFill>
                  <a:srgbClr val="FF0000"/>
                </a:solidFill>
              </a:rPr>
              <a:t>I </a:t>
            </a:r>
            <a:r>
              <a:rPr lang="en-US" sz="1800" dirty="0">
                <a:solidFill>
                  <a:srgbClr val="FF0000"/>
                </a:solidFill>
              </a:rPr>
              <a:t>hope there is a strong external pressure on Japanese publishers and libraries </a:t>
            </a:r>
            <a:r>
              <a:rPr lang="en-US" sz="1800" dirty="0">
                <a:solidFill>
                  <a:schemeClr val="tx1"/>
                </a:solidFill>
              </a:rPr>
              <a:t>because I feel that there are many problems which cannot be solved if one has not been evolved like the creatures in the Galapagos Islands.</a:t>
            </a:r>
          </a:p>
          <a:p>
            <a:pPr marL="800100" lvl="1" indent="-342900" algn="l">
              <a:spcBef>
                <a:spcPts val="0"/>
              </a:spcBef>
              <a:buFont typeface="Wingdings" panose="05000000000000000000" pitchFamily="2" charset="2"/>
              <a:buChar char="q"/>
              <a:defRPr/>
            </a:pPr>
            <a:endParaRPr lang="en-US" sz="1800" dirty="0">
              <a:solidFill>
                <a:schemeClr val="tx1"/>
              </a:solidFill>
            </a:endParaRPr>
          </a:p>
          <a:p>
            <a:pPr marL="800100" lvl="1" indent="-342900" algn="l">
              <a:spcBef>
                <a:spcPts val="0"/>
              </a:spcBef>
              <a:buFont typeface="Wingdings" panose="05000000000000000000" pitchFamily="2" charset="2"/>
              <a:buChar char="q"/>
              <a:defRPr/>
            </a:pPr>
            <a:r>
              <a:rPr lang="en-US" sz="1800" dirty="0" smtClean="0">
                <a:solidFill>
                  <a:schemeClr val="tx1"/>
                </a:solidFill>
              </a:rPr>
              <a:t>Librarian: It </a:t>
            </a:r>
            <a:r>
              <a:rPr lang="en-US" sz="1800" dirty="0">
                <a:solidFill>
                  <a:schemeClr val="tx1"/>
                </a:solidFill>
              </a:rPr>
              <a:t>will be nice if the TF can go over details and examples to help me actually take the survey if you are considering any follow-up survey. </a:t>
            </a:r>
            <a:r>
              <a:rPr lang="en-US" sz="1800" dirty="0">
                <a:solidFill>
                  <a:srgbClr val="FF0000"/>
                </a:solidFill>
              </a:rPr>
              <a:t>I need to </a:t>
            </a:r>
            <a:r>
              <a:rPr lang="en-US" sz="1800" dirty="0" smtClean="0">
                <a:solidFill>
                  <a:srgbClr val="FF0000"/>
                </a:solidFill>
              </a:rPr>
              <a:t>(have) more </a:t>
            </a:r>
            <a:r>
              <a:rPr lang="en-US" sz="1800" dirty="0">
                <a:solidFill>
                  <a:srgbClr val="FF0000"/>
                </a:solidFill>
              </a:rPr>
              <a:t>basic and beginner level information about metadata standard and practices.</a:t>
            </a:r>
          </a:p>
        </p:txBody>
      </p:sp>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53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1"/>
            <a:ext cx="6400800" cy="1092200"/>
          </a:xfrm>
        </p:spPr>
        <p:txBody>
          <a:bodyPr>
            <a:normAutofit fontScale="90000"/>
          </a:bodyPr>
          <a:lstStyle/>
          <a:p>
            <a:r>
              <a:rPr lang="en-US" sz="3600" b="1" dirty="0"/>
              <a:t>Selected Survey Comments: </a:t>
            </a:r>
            <a:r>
              <a:rPr lang="en-US" sz="3600" b="1" dirty="0" smtClean="0"/>
              <a:t>Expectations</a:t>
            </a:r>
            <a:endParaRPr lang="en-US" sz="3600" b="1" dirty="0"/>
          </a:p>
        </p:txBody>
      </p:sp>
      <p:sp>
        <p:nvSpPr>
          <p:cNvPr id="4" name="Content Placeholder 3"/>
          <p:cNvSpPr>
            <a:spLocks noGrp="1"/>
          </p:cNvSpPr>
          <p:nvPr>
            <p:ph type="subTitle" idx="1"/>
          </p:nvPr>
        </p:nvSpPr>
        <p:spPr>
          <a:xfrm>
            <a:off x="609600" y="1676400"/>
            <a:ext cx="8077200" cy="4724400"/>
          </a:xfrm>
        </p:spPr>
        <p:txBody>
          <a:bodyPr>
            <a:noAutofit/>
          </a:bodyPr>
          <a:lstStyle/>
          <a:p>
            <a:pPr marL="800100" lvl="1" indent="-342900" algn="l">
              <a:spcBef>
                <a:spcPts val="0"/>
              </a:spcBef>
              <a:buFont typeface="Wingdings" panose="05000000000000000000" pitchFamily="2" charset="2"/>
              <a:buChar char="q"/>
              <a:defRPr/>
            </a:pPr>
            <a:r>
              <a:rPr lang="en-US" sz="1800" dirty="0">
                <a:solidFill>
                  <a:schemeClr val="tx1"/>
                </a:solidFill>
              </a:rPr>
              <a:t>Support </a:t>
            </a:r>
            <a:r>
              <a:rPr lang="en-US" sz="1800" dirty="0" smtClean="0">
                <a:solidFill>
                  <a:schemeClr val="tx1"/>
                </a:solidFill>
              </a:rPr>
              <a:t>staff: </a:t>
            </a:r>
            <a:r>
              <a:rPr lang="en-US" sz="1800" dirty="0" smtClean="0">
                <a:solidFill>
                  <a:srgbClr val="FF0000"/>
                </a:solidFill>
              </a:rPr>
              <a:t>Metadata </a:t>
            </a:r>
            <a:r>
              <a:rPr lang="en-US" sz="1800" dirty="0">
                <a:solidFill>
                  <a:srgbClr val="FF0000"/>
                </a:solidFill>
              </a:rPr>
              <a:t>for Display: simple descriptive, allowing contents in CJK</a:t>
            </a:r>
            <a:r>
              <a:rPr lang="en-US" sz="1800" dirty="0">
                <a:solidFill>
                  <a:schemeClr val="tx1"/>
                </a:solidFill>
              </a:rPr>
              <a:t>. Metadata for Managing Records: Technical requirements and Preservation Information.</a:t>
            </a:r>
          </a:p>
          <a:p>
            <a:pPr marL="800100" lvl="1" indent="-342900" algn="l">
              <a:spcBef>
                <a:spcPts val="0"/>
              </a:spcBef>
              <a:buFont typeface="Wingdings" panose="05000000000000000000" pitchFamily="2" charset="2"/>
              <a:buChar char="q"/>
              <a:defRPr/>
            </a:pPr>
            <a:endParaRPr lang="en-US" sz="1800" dirty="0">
              <a:solidFill>
                <a:schemeClr val="tx1"/>
              </a:solidFill>
            </a:endParaRPr>
          </a:p>
          <a:p>
            <a:pPr marL="800100" lvl="1" indent="-342900" algn="l">
              <a:spcBef>
                <a:spcPts val="0"/>
              </a:spcBef>
              <a:buFont typeface="Wingdings" panose="05000000000000000000" pitchFamily="2" charset="2"/>
              <a:buChar char="q"/>
              <a:defRPr/>
            </a:pPr>
            <a:r>
              <a:rPr lang="en-US" sz="1800" dirty="0" smtClean="0">
                <a:solidFill>
                  <a:schemeClr val="tx1"/>
                </a:solidFill>
              </a:rPr>
              <a:t>Librarian: </a:t>
            </a:r>
            <a:r>
              <a:rPr lang="en-US" sz="1800" dirty="0" smtClean="0">
                <a:solidFill>
                  <a:srgbClr val="FF0000"/>
                </a:solidFill>
              </a:rPr>
              <a:t>Most </a:t>
            </a:r>
            <a:r>
              <a:rPr lang="en-US" sz="1800" dirty="0">
                <a:solidFill>
                  <a:srgbClr val="FF0000"/>
                </a:solidFill>
              </a:rPr>
              <a:t>Japanese vendors have not yet been able to respond to the situation, and that creates many challenges</a:t>
            </a:r>
            <a:r>
              <a:rPr lang="en-US" sz="1800" dirty="0">
                <a:solidFill>
                  <a:schemeClr val="tx1"/>
                </a:solidFill>
              </a:rPr>
              <a:t>.</a:t>
            </a:r>
          </a:p>
          <a:p>
            <a:pPr marL="800100" lvl="1" indent="-342900" algn="l">
              <a:spcBef>
                <a:spcPts val="0"/>
              </a:spcBef>
              <a:buFont typeface="Wingdings" panose="05000000000000000000" pitchFamily="2" charset="2"/>
              <a:buChar char="q"/>
              <a:defRPr/>
            </a:pPr>
            <a:endParaRPr lang="en-US" sz="1800" dirty="0">
              <a:solidFill>
                <a:schemeClr val="tx1"/>
              </a:solidFill>
            </a:endParaRPr>
          </a:p>
          <a:p>
            <a:pPr marL="800100" lvl="1" indent="-342900" algn="l">
              <a:spcBef>
                <a:spcPts val="0"/>
              </a:spcBef>
              <a:buFont typeface="Wingdings" panose="05000000000000000000" pitchFamily="2" charset="2"/>
              <a:buChar char="q"/>
              <a:defRPr/>
            </a:pPr>
            <a:r>
              <a:rPr lang="en-US" sz="1800" dirty="0" smtClean="0">
                <a:solidFill>
                  <a:schemeClr val="tx1"/>
                </a:solidFill>
              </a:rPr>
              <a:t>Librarian: With </a:t>
            </a:r>
            <a:r>
              <a:rPr lang="en-US" sz="1800" dirty="0">
                <a:solidFill>
                  <a:schemeClr val="tx1"/>
                </a:solidFill>
              </a:rPr>
              <a:t>the strong support of the CEAL Task Force on Metadata Standards and Best Practices, more metadata standards for East Asian Electronic Resources will be promoted and applied. </a:t>
            </a:r>
            <a:r>
              <a:rPr lang="en-US" sz="1800" dirty="0">
                <a:solidFill>
                  <a:srgbClr val="FF0000"/>
                </a:solidFill>
              </a:rPr>
              <a:t>Thank you very much for your great efforts and hard work!</a:t>
            </a:r>
          </a:p>
        </p:txBody>
      </p:sp>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203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1"/>
            <a:ext cx="6400800" cy="1092200"/>
          </a:xfrm>
        </p:spPr>
        <p:txBody>
          <a:bodyPr>
            <a:normAutofit fontScale="90000"/>
          </a:bodyPr>
          <a:lstStyle/>
          <a:p>
            <a:r>
              <a:rPr lang="en-US" sz="3600" b="1" dirty="0"/>
              <a:t>Selected Survey Comments: </a:t>
            </a:r>
            <a:r>
              <a:rPr lang="en-US" sz="3600" b="1" dirty="0" smtClean="0"/>
              <a:t/>
            </a:r>
            <a:br>
              <a:rPr lang="en-US" sz="3600" b="1" dirty="0" smtClean="0"/>
            </a:br>
            <a:r>
              <a:rPr lang="en-US" sz="3600" b="1" dirty="0" smtClean="0"/>
              <a:t>Further Explanations </a:t>
            </a:r>
            <a:endParaRPr lang="en-US" sz="3600" b="1" dirty="0"/>
          </a:p>
        </p:txBody>
      </p:sp>
      <p:sp>
        <p:nvSpPr>
          <p:cNvPr id="4" name="Content Placeholder 3"/>
          <p:cNvSpPr>
            <a:spLocks noGrp="1"/>
          </p:cNvSpPr>
          <p:nvPr>
            <p:ph type="subTitle" idx="1"/>
          </p:nvPr>
        </p:nvSpPr>
        <p:spPr>
          <a:xfrm>
            <a:off x="304800" y="1676400"/>
            <a:ext cx="8534400" cy="5029200"/>
          </a:xfrm>
        </p:spPr>
        <p:txBody>
          <a:bodyPr>
            <a:noAutofit/>
          </a:bodyPr>
          <a:lstStyle/>
          <a:p>
            <a:pPr marL="800100" lvl="1" indent="-342900" algn="l">
              <a:spcBef>
                <a:spcPts val="0"/>
              </a:spcBef>
              <a:buFont typeface="Wingdings" panose="05000000000000000000" pitchFamily="2" charset="2"/>
              <a:buChar char="q"/>
              <a:defRPr/>
            </a:pPr>
            <a:r>
              <a:rPr lang="en-US" sz="1800" dirty="0" smtClean="0">
                <a:solidFill>
                  <a:schemeClr val="tx1"/>
                </a:solidFill>
              </a:rPr>
              <a:t>Librarian: </a:t>
            </a:r>
            <a:r>
              <a:rPr lang="en-US" sz="1800" dirty="0" smtClean="0">
                <a:solidFill>
                  <a:srgbClr val="FF0000"/>
                </a:solidFill>
              </a:rPr>
              <a:t>Electronic </a:t>
            </a:r>
            <a:r>
              <a:rPr lang="en-US" sz="1800" dirty="0">
                <a:solidFill>
                  <a:srgbClr val="FF0000"/>
                </a:solidFill>
              </a:rPr>
              <a:t>resources are mostly managed by our main library. As a result, some of my answers related to vendors' services might not reflect the complete picture.</a:t>
            </a:r>
          </a:p>
          <a:p>
            <a:pPr marL="800100" lvl="1" indent="-342900" algn="l">
              <a:spcBef>
                <a:spcPts val="0"/>
              </a:spcBef>
              <a:buFont typeface="Wingdings" panose="05000000000000000000" pitchFamily="2" charset="2"/>
              <a:buChar char="q"/>
              <a:defRPr/>
            </a:pPr>
            <a:endParaRPr lang="en-US" sz="1800" dirty="0" smtClean="0">
              <a:solidFill>
                <a:schemeClr val="tx1"/>
              </a:solidFill>
            </a:endParaRPr>
          </a:p>
          <a:p>
            <a:pPr marL="800100" lvl="1" indent="-342900" algn="l">
              <a:spcBef>
                <a:spcPts val="0"/>
              </a:spcBef>
              <a:buFont typeface="Wingdings" panose="05000000000000000000" pitchFamily="2" charset="2"/>
              <a:buChar char="q"/>
              <a:defRPr/>
            </a:pPr>
            <a:r>
              <a:rPr lang="en-US" sz="1800" dirty="0" smtClean="0">
                <a:solidFill>
                  <a:schemeClr val="tx1"/>
                </a:solidFill>
              </a:rPr>
              <a:t>Librarian: </a:t>
            </a:r>
            <a:r>
              <a:rPr lang="en-US" sz="1800" dirty="0" smtClean="0">
                <a:solidFill>
                  <a:srgbClr val="FF0000"/>
                </a:solidFill>
              </a:rPr>
              <a:t>This </a:t>
            </a:r>
            <a:r>
              <a:rPr lang="en-US" sz="1800" dirty="0">
                <a:solidFill>
                  <a:srgbClr val="FF0000"/>
                </a:solidFill>
              </a:rPr>
              <a:t>survey made me realize what I need to start thinking about in terms of metadata availability and management, and how little I know about what's been available for some resources I acquire. </a:t>
            </a:r>
            <a:r>
              <a:rPr lang="en-US" sz="1800" dirty="0">
                <a:solidFill>
                  <a:schemeClr val="tx1"/>
                </a:solidFill>
              </a:rPr>
              <a:t>It was little too technical for me at this point. I couldn't really answer any of above questions for J and K resources. And I am too fortunate to have e-resource and acquisitions colleagues to take care of metadata issues for English resources on Japan and Korea. So I wasn't able to provide good answer for English resources, either. I also found it kind of confusing not to be able to focus on one language if I were to provide the answer. Because of my vague understanding about metadata practice, I sometimes wasn't able to distinguish differences between several questions. </a:t>
            </a:r>
            <a:r>
              <a:rPr lang="en-US" sz="1800" dirty="0">
                <a:solidFill>
                  <a:srgbClr val="FF0000"/>
                </a:solidFill>
              </a:rPr>
              <a:t>I definitely need to learn more about the topic. So the survey questions will be useful to start learning about it. Thank you very much for your efforts and energy to create this comprehensive survey.</a:t>
            </a:r>
          </a:p>
        </p:txBody>
      </p:sp>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79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0"/>
            <a:ext cx="6400800" cy="1320799"/>
          </a:xfrm>
        </p:spPr>
        <p:txBody>
          <a:bodyPr>
            <a:normAutofit/>
          </a:bodyPr>
          <a:lstStyle/>
          <a:p>
            <a:pPr algn="r"/>
            <a:r>
              <a:rPr lang="en-US" sz="3200" b="1" dirty="0" smtClean="0"/>
              <a:t>Draft Plan</a:t>
            </a:r>
            <a:br>
              <a:rPr lang="en-US" sz="3200" b="1" dirty="0" smtClean="0"/>
            </a:br>
            <a:r>
              <a:rPr lang="en-US" sz="2800" b="1" dirty="0">
                <a:solidFill>
                  <a:srgbClr val="FF0000"/>
                </a:solidFill>
              </a:rPr>
              <a:t>T</a:t>
            </a:r>
            <a:r>
              <a:rPr lang="en-US" sz="2800" b="1" dirty="0" smtClean="0">
                <a:solidFill>
                  <a:srgbClr val="FF0000"/>
                </a:solidFill>
              </a:rPr>
              <a:t>o be finalized with your input! </a:t>
            </a:r>
            <a:endParaRPr lang="en-US" sz="2800" dirty="0"/>
          </a:p>
        </p:txBody>
      </p:sp>
      <p:sp>
        <p:nvSpPr>
          <p:cNvPr id="4" name="Content Placeholder 3"/>
          <p:cNvSpPr>
            <a:spLocks noGrp="1"/>
          </p:cNvSpPr>
          <p:nvPr>
            <p:ph type="subTitle" idx="1"/>
          </p:nvPr>
        </p:nvSpPr>
        <p:spPr>
          <a:xfrm>
            <a:off x="457200" y="1676400"/>
            <a:ext cx="8229600" cy="4876800"/>
          </a:xfrm>
        </p:spPr>
        <p:txBody>
          <a:bodyPr>
            <a:noAutofit/>
          </a:bodyPr>
          <a:lstStyle/>
          <a:p>
            <a:pPr algn="l"/>
            <a:r>
              <a:rPr lang="en-US" sz="2800" b="1" dirty="0"/>
              <a:t>What the Task Force </a:t>
            </a:r>
            <a:r>
              <a:rPr lang="en-US" sz="2800" b="1" dirty="0" smtClean="0"/>
              <a:t>Plans to Do</a:t>
            </a:r>
            <a:endParaRPr lang="en-US" sz="2800" dirty="0"/>
          </a:p>
          <a:p>
            <a:pPr marL="342900" indent="-342900" algn="l">
              <a:spcBef>
                <a:spcPts val="0"/>
              </a:spcBef>
              <a:buFont typeface="Wingdings" panose="05000000000000000000" pitchFamily="2" charset="2"/>
              <a:buChar char="q"/>
              <a:defRPr/>
            </a:pPr>
            <a:r>
              <a:rPr lang="en-US" sz="2200" b="1" dirty="0" smtClean="0">
                <a:solidFill>
                  <a:schemeClr val="tx1"/>
                </a:solidFill>
              </a:rPr>
              <a:t>Sets up communication channels </a:t>
            </a:r>
          </a:p>
          <a:p>
            <a:pPr marL="342900" indent="-342900" algn="l">
              <a:spcBef>
                <a:spcPts val="0"/>
              </a:spcBef>
              <a:buFont typeface="Wingdings" panose="05000000000000000000" pitchFamily="2" charset="2"/>
              <a:buChar char="q"/>
              <a:defRPr/>
            </a:pPr>
            <a:r>
              <a:rPr lang="en-US" sz="2200" b="1" dirty="0">
                <a:solidFill>
                  <a:schemeClr val="tx1"/>
                </a:solidFill>
              </a:rPr>
              <a:t>C</a:t>
            </a:r>
            <a:r>
              <a:rPr lang="en-US" sz="2200" b="1" dirty="0" smtClean="0">
                <a:solidFill>
                  <a:schemeClr val="tx1"/>
                </a:solidFill>
              </a:rPr>
              <a:t>reates </a:t>
            </a:r>
            <a:r>
              <a:rPr lang="en-US" sz="2200" b="1" dirty="0">
                <a:solidFill>
                  <a:schemeClr val="tx1"/>
                </a:solidFill>
              </a:rPr>
              <a:t>cheat sheets </a:t>
            </a:r>
            <a:r>
              <a:rPr lang="en-US" sz="2200" b="1" dirty="0" smtClean="0">
                <a:solidFill>
                  <a:schemeClr val="tx1"/>
                </a:solidFill>
              </a:rPr>
              <a:t>of Standards and Best Practices</a:t>
            </a:r>
          </a:p>
          <a:p>
            <a:pPr marL="342900" indent="-342900" algn="l">
              <a:spcBef>
                <a:spcPts val="0"/>
              </a:spcBef>
              <a:buFont typeface="Wingdings" panose="05000000000000000000" pitchFamily="2" charset="2"/>
              <a:buChar char="q"/>
              <a:defRPr/>
            </a:pPr>
            <a:r>
              <a:rPr lang="en-US" sz="2200" b="1" dirty="0" smtClean="0">
                <a:solidFill>
                  <a:schemeClr val="tx1"/>
                </a:solidFill>
              </a:rPr>
              <a:t>Gathers comments in response</a:t>
            </a:r>
            <a:r>
              <a:rPr lang="en-US" sz="2200" dirty="0" smtClean="0">
                <a:solidFill>
                  <a:schemeClr val="tx1"/>
                </a:solidFill>
              </a:rPr>
              <a:t> </a:t>
            </a:r>
            <a:r>
              <a:rPr lang="en-US" sz="2200" dirty="0">
                <a:solidFill>
                  <a:schemeClr val="tx1"/>
                </a:solidFill>
              </a:rPr>
              <a:t>to </a:t>
            </a:r>
            <a:r>
              <a:rPr lang="en-US" sz="2200" dirty="0" smtClean="0">
                <a:solidFill>
                  <a:schemeClr val="tx1"/>
                </a:solidFill>
              </a:rPr>
              <a:t>calls for reviewing standards </a:t>
            </a:r>
            <a:r>
              <a:rPr lang="en-US" sz="2200" dirty="0">
                <a:solidFill>
                  <a:schemeClr val="tx1"/>
                </a:solidFill>
              </a:rPr>
              <a:t>or best </a:t>
            </a:r>
            <a:r>
              <a:rPr lang="en-US" sz="2200" dirty="0" smtClean="0">
                <a:solidFill>
                  <a:schemeClr val="tx1"/>
                </a:solidFill>
              </a:rPr>
              <a:t>practices</a:t>
            </a:r>
          </a:p>
          <a:p>
            <a:pPr marL="342900" indent="-342900" algn="l">
              <a:spcBef>
                <a:spcPts val="0"/>
              </a:spcBef>
              <a:buFont typeface="Wingdings" panose="05000000000000000000" pitchFamily="2" charset="2"/>
              <a:buChar char="q"/>
              <a:defRPr/>
            </a:pPr>
            <a:r>
              <a:rPr lang="en-US" sz="2200" b="1" dirty="0" smtClean="0">
                <a:solidFill>
                  <a:schemeClr val="tx1"/>
                </a:solidFill>
              </a:rPr>
              <a:t>Holds </a:t>
            </a:r>
            <a:r>
              <a:rPr lang="en-US" sz="2200" b="1" dirty="0">
                <a:solidFill>
                  <a:schemeClr val="tx1"/>
                </a:solidFill>
              </a:rPr>
              <a:t>CJK language Webinars on specific standards and best </a:t>
            </a:r>
            <a:r>
              <a:rPr lang="en-US" sz="2200" b="1" dirty="0" smtClean="0">
                <a:solidFill>
                  <a:schemeClr val="tx1"/>
                </a:solidFill>
              </a:rPr>
              <a:t>practices</a:t>
            </a:r>
            <a:endParaRPr lang="en-US" sz="2200" dirty="0">
              <a:solidFill>
                <a:schemeClr val="tx1"/>
              </a:solidFill>
            </a:endParaRPr>
          </a:p>
          <a:p>
            <a:pPr marL="342900" indent="-342900" algn="l">
              <a:spcBef>
                <a:spcPts val="0"/>
              </a:spcBef>
              <a:buFont typeface="Wingdings" panose="05000000000000000000" pitchFamily="2" charset="2"/>
              <a:buChar char="q"/>
              <a:defRPr/>
            </a:pPr>
            <a:r>
              <a:rPr lang="en-US" sz="2200" b="1" dirty="0" smtClean="0">
                <a:solidFill>
                  <a:schemeClr val="tx1"/>
                </a:solidFill>
              </a:rPr>
              <a:t>Pre-conference Workshops</a:t>
            </a:r>
          </a:p>
          <a:p>
            <a:pPr marL="342900" indent="-342900" algn="l">
              <a:spcBef>
                <a:spcPts val="0"/>
              </a:spcBef>
              <a:buFont typeface="Wingdings" panose="05000000000000000000" pitchFamily="2" charset="2"/>
              <a:buChar char="q"/>
              <a:defRPr/>
            </a:pPr>
            <a:r>
              <a:rPr lang="en-US" sz="2200" b="1" dirty="0" smtClean="0">
                <a:solidFill>
                  <a:schemeClr val="tx1"/>
                </a:solidFill>
              </a:rPr>
              <a:t>Information </a:t>
            </a:r>
            <a:r>
              <a:rPr lang="en-US" sz="2200" b="1" dirty="0">
                <a:solidFill>
                  <a:schemeClr val="tx1"/>
                </a:solidFill>
              </a:rPr>
              <a:t>HUB at CEAL ERMB Task Force </a:t>
            </a:r>
            <a:r>
              <a:rPr lang="en-US" sz="2200" b="1" dirty="0" smtClean="0">
                <a:solidFill>
                  <a:schemeClr val="tx1"/>
                </a:solidFill>
              </a:rPr>
              <a:t>Website</a:t>
            </a:r>
          </a:p>
          <a:p>
            <a:pPr marL="342900" indent="-342900" algn="l">
              <a:spcBef>
                <a:spcPts val="0"/>
              </a:spcBef>
              <a:buFont typeface="Wingdings" panose="05000000000000000000" pitchFamily="2" charset="2"/>
              <a:buChar char="q"/>
              <a:defRPr/>
            </a:pPr>
            <a:r>
              <a:rPr lang="en-US" sz="2200" b="1" dirty="0" smtClean="0">
                <a:solidFill>
                  <a:schemeClr val="tx1"/>
                </a:solidFill>
              </a:rPr>
              <a:t>Promotes Collaboration</a:t>
            </a:r>
            <a:endParaRPr lang="en-US" sz="2200" dirty="0">
              <a:solidFill>
                <a:schemeClr val="tx1"/>
              </a:solidFill>
            </a:endParaRPr>
          </a:p>
          <a:p>
            <a:pPr marL="342900" indent="-342900" algn="l">
              <a:spcBef>
                <a:spcPts val="0"/>
              </a:spcBef>
              <a:buFont typeface="Wingdings" panose="05000000000000000000" pitchFamily="2" charset="2"/>
              <a:buChar char="q"/>
              <a:defRPr/>
            </a:pPr>
            <a:endParaRPr lang="en-US" sz="1800" b="1" dirty="0">
              <a:solidFill>
                <a:schemeClr val="tx1"/>
              </a:solidFill>
            </a:endParaRPr>
          </a:p>
          <a:p>
            <a:pPr algn="l"/>
            <a:endParaRPr lang="en-US" sz="2000" dirty="0" smtClean="0">
              <a:solidFill>
                <a:schemeClr val="tx1"/>
              </a:solidFill>
            </a:endParaRPr>
          </a:p>
        </p:txBody>
      </p:sp>
      <p:pic>
        <p:nvPicPr>
          <p:cNvPr id="6" name="Picture 2" descr="C:\Users\sdeng\Pictures\CEAL Ne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16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1"/>
            <a:ext cx="6400800" cy="1092200"/>
          </a:xfrm>
        </p:spPr>
        <p:txBody>
          <a:bodyPr>
            <a:normAutofit/>
          </a:bodyPr>
          <a:lstStyle/>
          <a:p>
            <a:pPr algn="r"/>
            <a:r>
              <a:rPr lang="en-US" sz="3600" b="1" dirty="0"/>
              <a:t>Possible 1-year Program</a:t>
            </a:r>
            <a:endParaRPr lang="en-US" sz="3600" dirty="0"/>
          </a:p>
        </p:txBody>
      </p:sp>
      <p:sp>
        <p:nvSpPr>
          <p:cNvPr id="4" name="Content Placeholder 3"/>
          <p:cNvSpPr>
            <a:spLocks noGrp="1"/>
          </p:cNvSpPr>
          <p:nvPr>
            <p:ph type="subTitle" idx="1"/>
          </p:nvPr>
        </p:nvSpPr>
        <p:spPr>
          <a:xfrm>
            <a:off x="609600" y="1676400"/>
            <a:ext cx="8077200" cy="4724400"/>
          </a:xfrm>
        </p:spPr>
        <p:txBody>
          <a:bodyPr>
            <a:noAutofit/>
          </a:bodyPr>
          <a:lstStyle/>
          <a:p>
            <a:pPr marL="342900" indent="-342900" algn="l">
              <a:spcBef>
                <a:spcPts val="0"/>
              </a:spcBef>
              <a:buFont typeface="Wingdings" panose="05000000000000000000" pitchFamily="2" charset="2"/>
              <a:buChar char="q"/>
              <a:defRPr/>
            </a:pPr>
            <a:r>
              <a:rPr lang="en-US" sz="2400" b="1" dirty="0" smtClean="0"/>
              <a:t>A </a:t>
            </a:r>
            <a:r>
              <a:rPr lang="en-US" sz="2400" b="1" dirty="0"/>
              <a:t>preconference workshop on certain e-resources metadata standards and best practices (MSBPs</a:t>
            </a:r>
            <a:r>
              <a:rPr lang="en-US" sz="2400" b="1" dirty="0" smtClean="0"/>
              <a:t>)</a:t>
            </a:r>
          </a:p>
          <a:p>
            <a:pPr algn="l">
              <a:spcBef>
                <a:spcPts val="0"/>
              </a:spcBef>
              <a:defRPr/>
            </a:pPr>
            <a:endParaRPr lang="en-US" sz="2400" b="1" dirty="0" smtClean="0"/>
          </a:p>
          <a:p>
            <a:pPr marL="342900" indent="-342900" algn="l">
              <a:spcBef>
                <a:spcPts val="0"/>
              </a:spcBef>
              <a:buFont typeface="Wingdings" panose="05000000000000000000" pitchFamily="2" charset="2"/>
              <a:buChar char="q"/>
              <a:defRPr/>
            </a:pPr>
            <a:r>
              <a:rPr lang="en-US" sz="2400" b="1" dirty="0"/>
              <a:t>CJK Webinar for those </a:t>
            </a:r>
            <a:r>
              <a:rPr lang="en-US" sz="2400" b="1" dirty="0" smtClean="0"/>
              <a:t>MSBPs</a:t>
            </a:r>
          </a:p>
          <a:p>
            <a:pPr algn="l">
              <a:spcBef>
                <a:spcPts val="0"/>
              </a:spcBef>
              <a:defRPr/>
            </a:pPr>
            <a:endParaRPr lang="en-US" sz="2400" b="1" dirty="0" smtClean="0"/>
          </a:p>
          <a:p>
            <a:pPr marL="342900" indent="-342900" algn="l">
              <a:spcBef>
                <a:spcPts val="0"/>
              </a:spcBef>
              <a:buFont typeface="Wingdings" panose="05000000000000000000" pitchFamily="2" charset="2"/>
              <a:buChar char="q"/>
              <a:defRPr/>
            </a:pPr>
            <a:r>
              <a:rPr lang="en-US" sz="2400" b="1" dirty="0"/>
              <a:t>Cheat sheets/checklists for those </a:t>
            </a:r>
            <a:r>
              <a:rPr lang="en-US" sz="2400" b="1" dirty="0" smtClean="0"/>
              <a:t>MSBPs</a:t>
            </a:r>
          </a:p>
          <a:p>
            <a:pPr algn="l">
              <a:spcBef>
                <a:spcPts val="0"/>
              </a:spcBef>
              <a:defRPr/>
            </a:pPr>
            <a:endParaRPr lang="en-US" sz="2400" b="1" dirty="0" smtClean="0"/>
          </a:p>
          <a:p>
            <a:pPr marL="342900" indent="-342900" algn="l">
              <a:spcBef>
                <a:spcPts val="0"/>
              </a:spcBef>
              <a:buFont typeface="Wingdings" panose="05000000000000000000" pitchFamily="2" charset="2"/>
              <a:buChar char="q"/>
              <a:defRPr/>
            </a:pPr>
            <a:r>
              <a:rPr lang="en-US" sz="2400" b="1" dirty="0"/>
              <a:t>Send comments related to CJK issues for new or revised E-R </a:t>
            </a:r>
            <a:r>
              <a:rPr lang="en-US" sz="2400" b="1" dirty="0" smtClean="0"/>
              <a:t>MSBPs</a:t>
            </a:r>
            <a:endParaRPr lang="en-US" sz="2400" b="1" dirty="0"/>
          </a:p>
        </p:txBody>
      </p:sp>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81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type="subTitle" idx="1"/>
          </p:nvPr>
        </p:nvSpPr>
        <p:spPr>
          <a:xfrm>
            <a:off x="609600" y="1676400"/>
            <a:ext cx="8077200" cy="4724400"/>
          </a:xfrm>
        </p:spPr>
        <p:txBody>
          <a:bodyPr>
            <a:noAutofit/>
          </a:bodyPr>
          <a:lstStyle/>
          <a:p>
            <a:pPr marL="342900" indent="-342900" algn="l">
              <a:spcBef>
                <a:spcPts val="0"/>
              </a:spcBef>
              <a:buFont typeface="Wingdings" panose="05000000000000000000" pitchFamily="2" charset="2"/>
              <a:buChar char="q"/>
              <a:defRPr/>
            </a:pPr>
            <a:r>
              <a:rPr lang="en-US" sz="2400" b="1" dirty="0" smtClean="0">
                <a:solidFill>
                  <a:schemeClr val="tx1"/>
                </a:solidFill>
              </a:rPr>
              <a:t>Opportunities for Communication and Collaboration</a:t>
            </a:r>
          </a:p>
          <a:p>
            <a:pPr marL="800100" lvl="1" indent="-342900" algn="l">
              <a:spcBef>
                <a:spcPts val="0"/>
              </a:spcBef>
              <a:buFont typeface="Wingdings" panose="05000000000000000000" pitchFamily="2" charset="2"/>
              <a:buChar char="q"/>
              <a:defRPr/>
            </a:pPr>
            <a:r>
              <a:rPr lang="en-US" sz="2000" b="1" dirty="0" smtClean="0">
                <a:solidFill>
                  <a:schemeClr val="tx1"/>
                </a:solidFill>
              </a:rPr>
              <a:t>8/22 vendors knew and 9/22 would like to learn about </a:t>
            </a:r>
            <a:r>
              <a:rPr lang="en-US" sz="2000" b="1" dirty="0">
                <a:solidFill>
                  <a:schemeClr val="tx1"/>
                </a:solidFill>
              </a:rPr>
              <a:t>E-Resources </a:t>
            </a:r>
            <a:r>
              <a:rPr lang="en-US" sz="2000" b="1" dirty="0" smtClean="0">
                <a:solidFill>
                  <a:schemeClr val="tx1"/>
                </a:solidFill>
              </a:rPr>
              <a:t>standards</a:t>
            </a:r>
          </a:p>
          <a:p>
            <a:pPr marL="800100" lvl="1" indent="-342900" algn="l">
              <a:spcBef>
                <a:spcPts val="0"/>
              </a:spcBef>
              <a:buFont typeface="Wingdings" panose="05000000000000000000" pitchFamily="2" charset="2"/>
              <a:buChar char="q"/>
              <a:defRPr/>
            </a:pPr>
            <a:r>
              <a:rPr lang="en-US" sz="2000" b="1" dirty="0" smtClean="0">
                <a:solidFill>
                  <a:schemeClr val="tx1"/>
                </a:solidFill>
              </a:rPr>
              <a:t>Although not currently compliant with standards, many vendors are interested in following them</a:t>
            </a:r>
          </a:p>
          <a:p>
            <a:pPr marL="800100" lvl="1" indent="-342900" algn="l">
              <a:spcBef>
                <a:spcPts val="0"/>
              </a:spcBef>
              <a:buFont typeface="Wingdings" panose="05000000000000000000" pitchFamily="2" charset="2"/>
              <a:buChar char="q"/>
              <a:defRPr/>
            </a:pPr>
            <a:r>
              <a:rPr lang="en-US" sz="2000" b="1" dirty="0" smtClean="0">
                <a:solidFill>
                  <a:schemeClr val="tx1"/>
                </a:solidFill>
              </a:rPr>
              <a:t>Most vendors think it more feasible to comply with the standards and best practices in the future products, but not for the established databases</a:t>
            </a:r>
          </a:p>
          <a:p>
            <a:pPr marL="800100" lvl="1" indent="-342900" algn="l">
              <a:spcBef>
                <a:spcPts val="0"/>
              </a:spcBef>
              <a:buFont typeface="Wingdings" panose="05000000000000000000" pitchFamily="2" charset="2"/>
              <a:buChar char="q"/>
              <a:defRPr/>
            </a:pPr>
            <a:endParaRPr lang="en-US" sz="2000" b="1" dirty="0" smtClean="0">
              <a:solidFill>
                <a:schemeClr val="tx1"/>
              </a:solidFill>
            </a:endParaRPr>
          </a:p>
          <a:p>
            <a:pPr marL="342900" indent="-342900" algn="l">
              <a:spcBef>
                <a:spcPts val="0"/>
              </a:spcBef>
              <a:buFont typeface="Wingdings" panose="05000000000000000000" pitchFamily="2" charset="2"/>
              <a:buChar char="q"/>
              <a:defRPr/>
            </a:pPr>
            <a:r>
              <a:rPr lang="en-US" sz="2400" b="1" dirty="0" smtClean="0">
                <a:solidFill>
                  <a:schemeClr val="tx1"/>
                </a:solidFill>
              </a:rPr>
              <a:t>Let’s continue the communication and collaboration to achieve the Win-Win-Win Outcome for vendors/publishers, librarians, and ultimately, for our users</a:t>
            </a:r>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r>
              <a:rPr lang="en-US" sz="2400" b="1" dirty="0" smtClean="0"/>
              <a:t>     </a:t>
            </a:r>
            <a:endParaRPr lang="en-US" sz="2400" b="1" dirty="0"/>
          </a:p>
        </p:txBody>
      </p:sp>
      <p:sp>
        <p:nvSpPr>
          <p:cNvPr id="8" name="Title 1"/>
          <p:cNvSpPr>
            <a:spLocks noGrp="1"/>
          </p:cNvSpPr>
          <p:nvPr>
            <p:ph type="ctrTitle"/>
          </p:nvPr>
        </p:nvSpPr>
        <p:spPr>
          <a:xfrm>
            <a:off x="2438400" y="266700"/>
            <a:ext cx="6400800" cy="1092200"/>
          </a:xfrm>
        </p:spPr>
        <p:txBody>
          <a:bodyPr>
            <a:normAutofit fontScale="90000"/>
          </a:bodyPr>
          <a:lstStyle/>
          <a:p>
            <a:pPr algn="r"/>
            <a:r>
              <a:rPr lang="en-US" sz="3600" b="1" dirty="0" smtClean="0"/>
              <a:t>Communication </a:t>
            </a:r>
            <a:r>
              <a:rPr lang="en-US" sz="3600" b="1" dirty="0"/>
              <a:t>&amp; </a:t>
            </a:r>
            <a:r>
              <a:rPr lang="en-US" sz="3600" b="1" dirty="0" smtClean="0"/>
              <a:t>Collaboration =&gt; Win-Win-Win Outcome</a:t>
            </a:r>
            <a:endParaRPr lang="en-US" sz="3600" b="1" dirty="0"/>
          </a:p>
        </p:txBody>
      </p:sp>
    </p:spTree>
    <p:extLst>
      <p:ext uri="{BB962C8B-B14F-4D97-AF65-F5344CB8AC3E}">
        <p14:creationId xmlns:p14="http://schemas.microsoft.com/office/powerpoint/2010/main" val="1957953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438400" y="152401"/>
            <a:ext cx="6400800" cy="1219199"/>
          </a:xfrm>
        </p:spPr>
        <p:txBody>
          <a:bodyPr>
            <a:normAutofit fontScale="90000"/>
          </a:bodyPr>
          <a:lstStyle/>
          <a:p>
            <a:pPr algn="r"/>
            <a:r>
              <a:rPr lang="en-US" b="1" dirty="0" smtClean="0"/>
              <a:t/>
            </a:r>
            <a:br>
              <a:rPr lang="en-US" b="1" dirty="0" smtClean="0"/>
            </a:br>
            <a:r>
              <a:rPr lang="en-US" sz="4000" b="1" dirty="0" smtClean="0"/>
              <a:t>Background</a:t>
            </a:r>
            <a:r>
              <a:rPr lang="en-US" b="1" dirty="0" smtClean="0"/>
              <a:t/>
            </a:r>
            <a:br>
              <a:rPr lang="en-US" b="1" dirty="0" smtClean="0"/>
            </a:br>
            <a:r>
              <a:rPr lang="en-US" sz="2200" b="1" dirty="0"/>
              <a:t>CEAL Task Force on Metadata Standards and Best Practices for East Asian Electronic Resources</a:t>
            </a:r>
            <a:r>
              <a:rPr lang="en-US" b="1" dirty="0"/>
              <a:t/>
            </a:r>
            <a:br>
              <a:rPr lang="en-US" b="1" dirty="0"/>
            </a:br>
            <a:endParaRPr lang="en-US" b="1" dirty="0"/>
          </a:p>
        </p:txBody>
      </p:sp>
      <p:sp>
        <p:nvSpPr>
          <p:cNvPr id="8" name="Content Placeholder 3"/>
          <p:cNvSpPr>
            <a:spLocks noGrp="1"/>
          </p:cNvSpPr>
          <p:nvPr>
            <p:ph type="subTitle" idx="1"/>
          </p:nvPr>
        </p:nvSpPr>
        <p:spPr>
          <a:xfrm>
            <a:off x="1219200" y="1676400"/>
            <a:ext cx="7543800" cy="4775200"/>
          </a:xfrm>
        </p:spPr>
        <p:txBody>
          <a:bodyPr>
            <a:noAutofit/>
          </a:bodyPr>
          <a:lstStyle/>
          <a:p>
            <a:pPr marL="342900" lvl="2" indent="-342900" algn="l">
              <a:spcBef>
                <a:spcPts val="0"/>
              </a:spcBef>
              <a:buFont typeface="Wingdings" panose="05000000000000000000" pitchFamily="2" charset="2"/>
              <a:buChar char="q"/>
              <a:defRPr/>
            </a:pPr>
            <a:r>
              <a:rPr lang="en-US" sz="2200" b="1" dirty="0" smtClean="0">
                <a:solidFill>
                  <a:schemeClr val="tx1"/>
                </a:solidFill>
              </a:rPr>
              <a:t>Proposed </a:t>
            </a:r>
            <a:r>
              <a:rPr lang="en-US" sz="2200" b="1" dirty="0">
                <a:solidFill>
                  <a:schemeClr val="tx1"/>
                </a:solidFill>
              </a:rPr>
              <a:t>by Bie-Hwa </a:t>
            </a:r>
            <a:r>
              <a:rPr lang="en-US" sz="2200" b="1" dirty="0" smtClean="0">
                <a:solidFill>
                  <a:schemeClr val="tx1"/>
                </a:solidFill>
              </a:rPr>
              <a:t>Ma in 2012 CEAL CTP Annual program in her presentation </a:t>
            </a:r>
            <a:r>
              <a:rPr lang="en-US" sz="2200" b="1" dirty="0" smtClean="0">
                <a:hlinkClick r:id="rId5"/>
              </a:rPr>
              <a:t>Strengthening </a:t>
            </a:r>
            <a:r>
              <a:rPr lang="en-US" sz="2200" b="1" dirty="0">
                <a:hlinkClick r:id="rId5"/>
              </a:rPr>
              <a:t>the Chinese Electronic Resources Supply Chain with Standards and Best Practices</a:t>
            </a:r>
            <a:endParaRPr lang="en-US" sz="2200" b="1" dirty="0"/>
          </a:p>
          <a:p>
            <a:pPr marL="342900" indent="-342900" algn="l">
              <a:spcBef>
                <a:spcPts val="0"/>
              </a:spcBef>
              <a:buFont typeface="Wingdings" panose="05000000000000000000" pitchFamily="2" charset="2"/>
              <a:buChar char="q"/>
              <a:defRPr/>
            </a:pPr>
            <a:r>
              <a:rPr lang="en-US" sz="2200" b="1" dirty="0" smtClean="0">
                <a:solidFill>
                  <a:schemeClr val="tx1"/>
                </a:solidFill>
              </a:rPr>
              <a:t>More groundwork was done by Bie-Hwa Ma to contact CTP and National group leaders</a:t>
            </a:r>
            <a:endParaRPr lang="en-US" sz="2200" b="1" dirty="0">
              <a:solidFill>
                <a:schemeClr val="tx1"/>
              </a:solidFill>
            </a:endParaRPr>
          </a:p>
          <a:p>
            <a:pPr marL="342900" indent="-342900" algn="l">
              <a:spcBef>
                <a:spcPts val="0"/>
              </a:spcBef>
              <a:buFont typeface="Wingdings" panose="05000000000000000000" pitchFamily="2" charset="2"/>
              <a:buChar char="q"/>
              <a:defRPr/>
            </a:pPr>
            <a:r>
              <a:rPr lang="en-US" sz="2200" b="1" dirty="0" smtClean="0">
                <a:solidFill>
                  <a:schemeClr val="tx1"/>
                </a:solidFill>
              </a:rPr>
              <a:t>CEAL Task Force was formed under CEAL Executive Board in Nov. 2013</a:t>
            </a:r>
          </a:p>
          <a:p>
            <a:pPr marL="342900" indent="-342900" algn="l">
              <a:spcBef>
                <a:spcPts val="0"/>
              </a:spcBef>
              <a:buFont typeface="Wingdings" panose="05000000000000000000" pitchFamily="2" charset="2"/>
              <a:buChar char="q"/>
              <a:defRPr/>
            </a:pPr>
            <a:r>
              <a:rPr lang="en-US" sz="2200" b="1" dirty="0" smtClean="0">
                <a:solidFill>
                  <a:schemeClr val="tx1"/>
                </a:solidFill>
              </a:rPr>
              <a:t>Task Force Charges:</a:t>
            </a:r>
          </a:p>
          <a:p>
            <a:pPr marL="800100" lvl="1" indent="-342900" algn="l">
              <a:spcBef>
                <a:spcPts val="0"/>
              </a:spcBef>
              <a:buFont typeface="Wingdings" panose="05000000000000000000" pitchFamily="2" charset="2"/>
              <a:buChar char="§"/>
              <a:defRPr/>
            </a:pPr>
            <a:r>
              <a:rPr lang="en-US" sz="2200" dirty="0" smtClean="0">
                <a:solidFill>
                  <a:schemeClr val="tx1"/>
                </a:solidFill>
              </a:rPr>
              <a:t>Investigates </a:t>
            </a:r>
            <a:r>
              <a:rPr lang="en-US" sz="2200" dirty="0">
                <a:solidFill>
                  <a:schemeClr val="tx1"/>
                </a:solidFill>
              </a:rPr>
              <a:t>the best </a:t>
            </a:r>
            <a:r>
              <a:rPr lang="en-US" sz="2200" dirty="0" smtClean="0">
                <a:solidFill>
                  <a:schemeClr val="tx1"/>
                </a:solidFill>
              </a:rPr>
              <a:t>practices, </a:t>
            </a:r>
            <a:r>
              <a:rPr lang="en-US" sz="2200" dirty="0">
                <a:solidFill>
                  <a:schemeClr val="tx1"/>
                </a:solidFill>
              </a:rPr>
              <a:t>address the </a:t>
            </a:r>
            <a:r>
              <a:rPr lang="en-US" sz="2200" dirty="0" smtClean="0">
                <a:solidFill>
                  <a:schemeClr val="tx1"/>
                </a:solidFill>
              </a:rPr>
              <a:t>issues</a:t>
            </a:r>
          </a:p>
          <a:p>
            <a:pPr marL="800100" lvl="1" indent="-342900" algn="l">
              <a:spcBef>
                <a:spcPts val="0"/>
              </a:spcBef>
              <a:buFont typeface="Wingdings" panose="05000000000000000000" pitchFamily="2" charset="2"/>
              <a:buChar char="§"/>
              <a:defRPr/>
            </a:pPr>
            <a:r>
              <a:rPr lang="en-US" sz="2200" dirty="0">
                <a:solidFill>
                  <a:schemeClr val="tx1"/>
                </a:solidFill>
              </a:rPr>
              <a:t>P</a:t>
            </a:r>
            <a:r>
              <a:rPr lang="en-US" sz="2200" dirty="0" smtClean="0">
                <a:solidFill>
                  <a:schemeClr val="tx1"/>
                </a:solidFill>
              </a:rPr>
              <a:t>romotes </a:t>
            </a:r>
            <a:r>
              <a:rPr lang="en-US" sz="2200" dirty="0">
                <a:solidFill>
                  <a:schemeClr val="tx1"/>
                </a:solidFill>
              </a:rPr>
              <a:t>compliance with well-established metadata standards and best </a:t>
            </a:r>
            <a:r>
              <a:rPr lang="en-US" sz="2200" dirty="0" smtClean="0">
                <a:solidFill>
                  <a:schemeClr val="tx1"/>
                </a:solidFill>
              </a:rPr>
              <a:t>practices</a:t>
            </a:r>
          </a:p>
          <a:p>
            <a:pPr marL="800100" lvl="1" indent="-342900" algn="l">
              <a:spcBef>
                <a:spcPts val="0"/>
              </a:spcBef>
              <a:buFont typeface="Wingdings" panose="05000000000000000000" pitchFamily="2" charset="2"/>
              <a:buChar char="§"/>
              <a:defRPr/>
            </a:pPr>
            <a:r>
              <a:rPr lang="en-US" sz="2200" dirty="0">
                <a:solidFill>
                  <a:schemeClr val="tx1"/>
                </a:solidFill>
              </a:rPr>
              <a:t>L</a:t>
            </a:r>
            <a:r>
              <a:rPr lang="en-US" sz="2200" dirty="0" smtClean="0">
                <a:solidFill>
                  <a:schemeClr val="tx1"/>
                </a:solidFill>
              </a:rPr>
              <a:t>iaison </a:t>
            </a:r>
            <a:r>
              <a:rPr lang="en-US" sz="2200" dirty="0">
                <a:solidFill>
                  <a:schemeClr val="tx1"/>
                </a:solidFill>
              </a:rPr>
              <a:t>with national and international working </a:t>
            </a:r>
            <a:r>
              <a:rPr lang="en-US" sz="2200" dirty="0" smtClean="0">
                <a:solidFill>
                  <a:schemeClr val="tx1"/>
                </a:solidFill>
              </a:rPr>
              <a:t>groups </a:t>
            </a:r>
          </a:p>
          <a:p>
            <a:pPr marL="800100" lvl="1" indent="-342900" algn="l">
              <a:spcBef>
                <a:spcPts val="0"/>
              </a:spcBef>
              <a:buFont typeface="Wingdings" panose="05000000000000000000" pitchFamily="2" charset="2"/>
              <a:buChar char="§"/>
              <a:defRPr/>
            </a:pPr>
            <a:r>
              <a:rPr lang="en-US" sz="2200" dirty="0">
                <a:solidFill>
                  <a:schemeClr val="tx1"/>
                </a:solidFill>
              </a:rPr>
              <a:t>O</a:t>
            </a:r>
            <a:r>
              <a:rPr lang="en-US" sz="2200" dirty="0" smtClean="0">
                <a:solidFill>
                  <a:schemeClr val="tx1"/>
                </a:solidFill>
              </a:rPr>
              <a:t>rganize </a:t>
            </a:r>
            <a:r>
              <a:rPr lang="en-US" sz="2200" dirty="0">
                <a:solidFill>
                  <a:schemeClr val="tx1"/>
                </a:solidFill>
              </a:rPr>
              <a:t>training workshops and educational programs</a:t>
            </a:r>
            <a:endParaRPr lang="en-US" sz="2200" b="1" dirty="0" smtClean="0">
              <a:solidFill>
                <a:schemeClr val="tx1"/>
              </a:solidFill>
            </a:endParaRPr>
          </a:p>
          <a:p>
            <a:pPr marL="342900" indent="-342900" algn="l">
              <a:spcBef>
                <a:spcPts val="0"/>
              </a:spcBef>
              <a:buFont typeface="Wingdings" panose="05000000000000000000" pitchFamily="2" charset="2"/>
              <a:buChar char="q"/>
              <a:defRPr/>
            </a:pPr>
            <a:endParaRPr lang="en-US" sz="2000" b="1" dirty="0"/>
          </a:p>
          <a:p>
            <a:pPr marL="342900" indent="-342900" algn="l">
              <a:spcBef>
                <a:spcPts val="0"/>
              </a:spcBef>
              <a:buFont typeface="Wingdings" panose="05000000000000000000" pitchFamily="2" charset="2"/>
              <a:buChar char="q"/>
              <a:defRPr/>
            </a:pPr>
            <a:endParaRPr lang="en-US" sz="2000" b="1" dirty="0"/>
          </a:p>
          <a:p>
            <a:pPr marL="342900" indent="-342900" algn="l">
              <a:spcBef>
                <a:spcPts val="0"/>
              </a:spcBef>
              <a:buFont typeface="Wingdings" panose="05000000000000000000" pitchFamily="2" charset="2"/>
              <a:buChar char="q"/>
              <a:defRPr/>
            </a:pPr>
            <a:endParaRPr lang="en-US" sz="2000" dirty="0">
              <a:solidFill>
                <a:schemeClr val="tx1"/>
              </a:solidFill>
            </a:endParaRPr>
          </a:p>
        </p:txBody>
      </p:sp>
    </p:spTree>
    <p:extLst>
      <p:ext uri="{BB962C8B-B14F-4D97-AF65-F5344CB8AC3E}">
        <p14:creationId xmlns:p14="http://schemas.microsoft.com/office/powerpoint/2010/main" val="7769587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438400" y="381001"/>
            <a:ext cx="6400800" cy="1092200"/>
          </a:xfrm>
        </p:spPr>
        <p:txBody>
          <a:bodyPr>
            <a:normAutofit fontScale="90000"/>
          </a:bodyPr>
          <a:lstStyle/>
          <a:p>
            <a:pPr algn="r"/>
            <a:r>
              <a:rPr lang="en-US" b="1" dirty="0" smtClean="0"/>
              <a:t>The Outcome and Our Prizes</a:t>
            </a:r>
            <a:r>
              <a:rPr lang="en-US" sz="3600" b="1" dirty="0" smtClean="0"/>
              <a:t/>
            </a:r>
            <a:br>
              <a:rPr lang="en-US" sz="3600" b="1" dirty="0" smtClean="0"/>
            </a:br>
            <a:endParaRPr lang="en-US" sz="3600" b="1" dirty="0"/>
          </a:p>
        </p:txBody>
      </p:sp>
      <p:pic>
        <p:nvPicPr>
          <p:cNvPr id="8" name="Picture 2" descr="https://encrypted-tbn1.gstatic.com/images?q=tbn:ANd9GcQ49l5-cAl8Vq_SGQ0hFILD7GH-I6J9_5gJbA2S3tGt9FHpnN4Stg"/>
          <p:cNvPicPr>
            <a:picLocks noChangeAspect="1" noChangeArrowheads="1"/>
          </p:cNvPicPr>
          <p:nvPr/>
        </p:nvPicPr>
        <p:blipFill>
          <a:blip r:embed="rId5" cstate="print"/>
          <a:srcRect/>
          <a:stretch>
            <a:fillRect/>
          </a:stretch>
        </p:blipFill>
        <p:spPr bwMode="auto">
          <a:xfrm>
            <a:off x="3631332" y="1371600"/>
            <a:ext cx="1547664" cy="1547664"/>
          </a:xfrm>
          <a:prstGeom prst="rect">
            <a:avLst/>
          </a:prstGeom>
          <a:noFill/>
        </p:spPr>
      </p:pic>
      <p:sp>
        <p:nvSpPr>
          <p:cNvPr id="9" name="Content Placeholder 3"/>
          <p:cNvSpPr>
            <a:spLocks noGrp="1"/>
          </p:cNvSpPr>
          <p:nvPr>
            <p:ph type="subTitle" idx="1"/>
          </p:nvPr>
        </p:nvSpPr>
        <p:spPr>
          <a:xfrm>
            <a:off x="609600" y="1676400"/>
            <a:ext cx="8077200" cy="4724400"/>
          </a:xfrm>
        </p:spPr>
        <p:txBody>
          <a:bodyPr>
            <a:noAutofit/>
          </a:bodyPr>
          <a:lstStyle/>
          <a:p>
            <a:pPr algn="l">
              <a:spcBef>
                <a:spcPts val="0"/>
              </a:spcBef>
              <a:defRPr/>
            </a:pPr>
            <a:endParaRPr lang="en-US" sz="2400" b="1" dirty="0" smtClean="0"/>
          </a:p>
          <a:p>
            <a:pPr algn="l">
              <a:spcBef>
                <a:spcPts val="0"/>
              </a:spcBef>
              <a:defRPr/>
            </a:pPr>
            <a:endParaRPr lang="en-US" b="1" dirty="0" smtClean="0"/>
          </a:p>
          <a:p>
            <a:pPr algn="l">
              <a:spcBef>
                <a:spcPts val="0"/>
              </a:spcBef>
              <a:defRPr/>
            </a:pPr>
            <a:endParaRPr lang="en-US" b="1" dirty="0"/>
          </a:p>
          <a:p>
            <a:pPr algn="l">
              <a:spcBef>
                <a:spcPts val="0"/>
              </a:spcBef>
              <a:defRPr/>
            </a:pPr>
            <a:endParaRPr lang="en-US" b="1" dirty="0" smtClean="0"/>
          </a:p>
          <a:p>
            <a:pPr algn="l">
              <a:spcBef>
                <a:spcPts val="0"/>
              </a:spcBef>
              <a:defRPr/>
            </a:pPr>
            <a:r>
              <a:rPr lang="en-US" b="1" dirty="0" smtClean="0"/>
              <a:t>Compliance with Standards and Best Practices</a:t>
            </a:r>
          </a:p>
          <a:p>
            <a:pPr algn="l">
              <a:spcBef>
                <a:spcPts val="0"/>
              </a:spcBef>
              <a:defRPr/>
            </a:pPr>
            <a:r>
              <a:rPr lang="en-US" sz="3000" b="1" dirty="0" smtClean="0"/>
              <a:t>&gt; </a:t>
            </a:r>
            <a:r>
              <a:rPr lang="en-US" sz="3000" b="1" dirty="0" smtClean="0">
                <a:solidFill>
                  <a:srgbClr val="FF0000"/>
                </a:solidFill>
              </a:rPr>
              <a:t>Resolutions for Most  Access/Discovery Issues</a:t>
            </a:r>
          </a:p>
          <a:p>
            <a:pPr algn="l">
              <a:spcBef>
                <a:spcPts val="0"/>
              </a:spcBef>
              <a:defRPr/>
            </a:pPr>
            <a:r>
              <a:rPr lang="en-US" sz="3000" b="1" dirty="0">
                <a:solidFill>
                  <a:srgbClr val="FF0000"/>
                </a:solidFill>
              </a:rPr>
              <a:t>	</a:t>
            </a:r>
            <a:r>
              <a:rPr lang="en-US" sz="3000" b="1" dirty="0" smtClean="0"/>
              <a:t>&gt;  </a:t>
            </a:r>
            <a:r>
              <a:rPr lang="en-US" sz="3000" b="1" dirty="0" smtClean="0">
                <a:solidFill>
                  <a:schemeClr val="tx2">
                    <a:lumMod val="60000"/>
                    <a:lumOff val="40000"/>
                  </a:schemeClr>
                </a:solidFill>
              </a:rPr>
              <a:t>Usage Increase</a:t>
            </a:r>
          </a:p>
          <a:p>
            <a:pPr algn="l">
              <a:spcBef>
                <a:spcPts val="0"/>
              </a:spcBef>
              <a:defRPr/>
            </a:pPr>
            <a:r>
              <a:rPr lang="en-US" sz="3000" b="1" dirty="0"/>
              <a:t>	</a:t>
            </a:r>
            <a:r>
              <a:rPr lang="en-US" sz="3000" b="1" dirty="0" smtClean="0"/>
              <a:t>	&gt; </a:t>
            </a:r>
            <a:r>
              <a:rPr lang="en-US" sz="3000" b="1" dirty="0" smtClean="0">
                <a:solidFill>
                  <a:srgbClr val="00B050"/>
                </a:solidFill>
              </a:rPr>
              <a:t>Renewal </a:t>
            </a:r>
            <a:r>
              <a:rPr lang="en-US" sz="3000" b="1" dirty="0">
                <a:solidFill>
                  <a:srgbClr val="00B050"/>
                </a:solidFill>
              </a:rPr>
              <a:t>and Better </a:t>
            </a:r>
            <a:r>
              <a:rPr lang="en-US" sz="3000" b="1" dirty="0" smtClean="0">
                <a:solidFill>
                  <a:srgbClr val="00B050"/>
                </a:solidFill>
              </a:rPr>
              <a:t>Sale</a:t>
            </a:r>
          </a:p>
          <a:p>
            <a:pPr algn="l">
              <a:spcBef>
                <a:spcPts val="0"/>
              </a:spcBef>
              <a:defRPr/>
            </a:pPr>
            <a:endParaRPr lang="en-US" b="1" dirty="0" smtClean="0">
              <a:solidFill>
                <a:srgbClr val="00B050"/>
              </a:solidFill>
            </a:endParaRPr>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400" b="1" dirty="0" smtClean="0"/>
          </a:p>
          <a:p>
            <a:pPr algn="l">
              <a:spcBef>
                <a:spcPts val="0"/>
              </a:spcBef>
              <a:defRPr/>
            </a:pPr>
            <a:endParaRPr lang="en-US" sz="2400" b="1" dirty="0"/>
          </a:p>
        </p:txBody>
      </p:sp>
    </p:spTree>
    <p:extLst>
      <p:ext uri="{BB962C8B-B14F-4D97-AF65-F5344CB8AC3E}">
        <p14:creationId xmlns:p14="http://schemas.microsoft.com/office/powerpoint/2010/main" val="3304914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6629400" cy="1244601"/>
          </a:xfrm>
        </p:spPr>
        <p:txBody>
          <a:bodyPr>
            <a:normAutofit/>
          </a:bodyPr>
          <a:lstStyle/>
          <a:p>
            <a:pPr algn="r"/>
            <a:r>
              <a:rPr lang="en-US" sz="3200" b="1" dirty="0" smtClean="0"/>
              <a:t>Request for Next Step for Roundtable</a:t>
            </a:r>
            <a:endParaRPr lang="en-US" sz="3200" dirty="0"/>
          </a:p>
        </p:txBody>
      </p:sp>
      <p:sp>
        <p:nvSpPr>
          <p:cNvPr id="4" name="Content Placeholder 3"/>
          <p:cNvSpPr>
            <a:spLocks noGrp="1"/>
          </p:cNvSpPr>
          <p:nvPr>
            <p:ph type="subTitle" idx="1"/>
          </p:nvPr>
        </p:nvSpPr>
        <p:spPr>
          <a:xfrm>
            <a:off x="533400" y="1473200"/>
            <a:ext cx="8305800" cy="4775200"/>
          </a:xfrm>
        </p:spPr>
        <p:txBody>
          <a:bodyPr>
            <a:noAutofit/>
          </a:bodyPr>
          <a:lstStyle/>
          <a:p>
            <a:pPr>
              <a:spcBef>
                <a:spcPts val="0"/>
              </a:spcBef>
              <a:defRPr/>
            </a:pPr>
            <a:endParaRPr lang="en-US" sz="2400" b="1" dirty="0" smtClean="0"/>
          </a:p>
          <a:p>
            <a:pPr>
              <a:spcBef>
                <a:spcPts val="0"/>
              </a:spcBef>
              <a:defRPr/>
            </a:pPr>
            <a:endParaRPr lang="en-US" sz="2400" b="1" dirty="0"/>
          </a:p>
          <a:p>
            <a:pPr>
              <a:spcBef>
                <a:spcPts val="0"/>
              </a:spcBef>
              <a:defRPr/>
            </a:pPr>
            <a:endParaRPr lang="en-US" sz="2400" b="1" dirty="0"/>
          </a:p>
          <a:p>
            <a:pPr>
              <a:spcBef>
                <a:spcPts val="0"/>
              </a:spcBef>
              <a:defRPr/>
            </a:pPr>
            <a:endParaRPr lang="en-US" b="1" dirty="0" smtClean="0"/>
          </a:p>
          <a:p>
            <a:pPr>
              <a:spcBef>
                <a:spcPts val="0"/>
              </a:spcBef>
              <a:defRPr/>
            </a:pPr>
            <a:r>
              <a:rPr lang="en-US" b="1" dirty="0" smtClean="0">
                <a:solidFill>
                  <a:schemeClr val="tx1"/>
                </a:solidFill>
              </a:rPr>
              <a:t>One or more </a:t>
            </a:r>
            <a:r>
              <a:rPr lang="en-US" b="1" dirty="0">
                <a:solidFill>
                  <a:schemeClr val="tx1"/>
                </a:solidFill>
              </a:rPr>
              <a:t>continued CEAL-sponsored </a:t>
            </a:r>
            <a:endParaRPr lang="en-US" b="1" dirty="0" smtClean="0">
              <a:solidFill>
                <a:schemeClr val="tx1"/>
              </a:solidFill>
            </a:endParaRPr>
          </a:p>
          <a:p>
            <a:pPr>
              <a:spcBef>
                <a:spcPts val="0"/>
              </a:spcBef>
              <a:defRPr/>
            </a:pPr>
            <a:r>
              <a:rPr lang="en-US" b="1" dirty="0">
                <a:solidFill>
                  <a:schemeClr val="tx1"/>
                </a:solidFill>
              </a:rPr>
              <a:t>p</a:t>
            </a:r>
            <a:r>
              <a:rPr lang="en-US" b="1" dirty="0" smtClean="0">
                <a:solidFill>
                  <a:schemeClr val="tx1"/>
                </a:solidFill>
              </a:rPr>
              <a:t>latform </a:t>
            </a:r>
            <a:r>
              <a:rPr lang="en-US" b="1" dirty="0">
                <a:solidFill>
                  <a:schemeClr val="tx1"/>
                </a:solidFill>
              </a:rPr>
              <a:t>for </a:t>
            </a:r>
            <a:r>
              <a:rPr lang="en-US" b="1" dirty="0" smtClean="0">
                <a:solidFill>
                  <a:schemeClr val="tx1"/>
                </a:solidFill>
              </a:rPr>
              <a:t>communication among librarians, publishers, and vendors</a:t>
            </a:r>
          </a:p>
          <a:p>
            <a:pPr>
              <a:spcBef>
                <a:spcPts val="0"/>
              </a:spcBef>
              <a:defRPr/>
            </a:pPr>
            <a:endParaRPr lang="en-US" sz="2400" dirty="0"/>
          </a:p>
          <a:p>
            <a:pPr algn="l">
              <a:spcBef>
                <a:spcPts val="0"/>
              </a:spcBef>
              <a:defRPr/>
            </a:pPr>
            <a:endParaRPr lang="en-US" sz="2200" dirty="0" smtClean="0">
              <a:solidFill>
                <a:schemeClr val="tx1"/>
              </a:solidFill>
            </a:endParaRPr>
          </a:p>
        </p:txBody>
      </p:sp>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162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1"/>
            <a:ext cx="6400800" cy="1447799"/>
          </a:xfrm>
        </p:spPr>
        <p:txBody>
          <a:bodyPr>
            <a:normAutofit/>
          </a:bodyPr>
          <a:lstStyle/>
          <a:p>
            <a:endParaRPr lang="en-US" sz="3200" dirty="0"/>
          </a:p>
        </p:txBody>
      </p:sp>
      <p:sp>
        <p:nvSpPr>
          <p:cNvPr id="4" name="Content Placeholder 3"/>
          <p:cNvSpPr>
            <a:spLocks noGrp="1"/>
          </p:cNvSpPr>
          <p:nvPr>
            <p:ph type="subTitle" idx="1"/>
          </p:nvPr>
        </p:nvSpPr>
        <p:spPr>
          <a:xfrm>
            <a:off x="304800" y="1473200"/>
            <a:ext cx="8534400" cy="4775200"/>
          </a:xfrm>
        </p:spPr>
        <p:txBody>
          <a:bodyPr>
            <a:noAutofit/>
          </a:bodyPr>
          <a:lstStyle/>
          <a:p>
            <a:pPr>
              <a:spcBef>
                <a:spcPts val="0"/>
              </a:spcBef>
              <a:defRPr/>
            </a:pPr>
            <a:endParaRPr lang="en-US" sz="4600" dirty="0" smtClean="0">
              <a:solidFill>
                <a:schemeClr val="tx1"/>
              </a:solidFill>
              <a:latin typeface="+mj-lt"/>
            </a:endParaRPr>
          </a:p>
          <a:p>
            <a:pPr>
              <a:spcBef>
                <a:spcPts val="0"/>
              </a:spcBef>
              <a:defRPr/>
            </a:pPr>
            <a:endParaRPr lang="en-US" sz="4600" dirty="0">
              <a:solidFill>
                <a:schemeClr val="tx1"/>
              </a:solidFill>
              <a:latin typeface="+mj-lt"/>
            </a:endParaRPr>
          </a:p>
          <a:p>
            <a:pPr>
              <a:spcBef>
                <a:spcPts val="0"/>
              </a:spcBef>
              <a:defRPr/>
            </a:pPr>
            <a:r>
              <a:rPr lang="en-US" sz="4800" b="1" dirty="0" smtClean="0">
                <a:solidFill>
                  <a:schemeClr val="tx1"/>
                </a:solidFill>
                <a:latin typeface="+mj-lt"/>
              </a:rPr>
              <a:t>Thank You!</a:t>
            </a:r>
          </a:p>
          <a:p>
            <a:pPr>
              <a:spcBef>
                <a:spcPts val="0"/>
              </a:spcBef>
              <a:defRPr/>
            </a:pPr>
            <a:endParaRPr lang="en-US" sz="1800" dirty="0" smtClean="0">
              <a:solidFill>
                <a:schemeClr val="tx1"/>
              </a:solidFill>
              <a:latin typeface="+mj-lt"/>
            </a:endParaRPr>
          </a:p>
          <a:p>
            <a:r>
              <a:rPr lang="en-US" sz="1800" dirty="0" err="1" smtClean="0">
                <a:solidFill>
                  <a:schemeClr val="tx1"/>
                </a:solidFill>
              </a:rPr>
              <a:t>Chengzhi</a:t>
            </a:r>
            <a:r>
              <a:rPr lang="en-US" sz="1800" dirty="0" smtClean="0">
                <a:solidFill>
                  <a:schemeClr val="tx1"/>
                </a:solidFill>
              </a:rPr>
              <a:t> Wang </a:t>
            </a:r>
            <a:r>
              <a:rPr lang="en-US" sz="1800" dirty="0" smtClean="0">
                <a:solidFill>
                  <a:schemeClr val="tx1"/>
                </a:solidFill>
                <a:hlinkClick r:id="rId3"/>
              </a:rPr>
              <a:t>cw2165@columbia.edu</a:t>
            </a:r>
            <a:endParaRPr lang="en-US" sz="1800" dirty="0" smtClean="0">
              <a:solidFill>
                <a:schemeClr val="tx1"/>
              </a:solidFill>
            </a:endParaRPr>
          </a:p>
          <a:p>
            <a:r>
              <a:rPr lang="en-US" sz="1800" dirty="0" err="1">
                <a:solidFill>
                  <a:schemeClr val="tx1"/>
                </a:solidFill>
              </a:rPr>
              <a:t>Bie-Hwa</a:t>
            </a:r>
            <a:r>
              <a:rPr lang="en-US" sz="1800" dirty="0">
                <a:solidFill>
                  <a:schemeClr val="tx1"/>
                </a:solidFill>
              </a:rPr>
              <a:t> Ma </a:t>
            </a:r>
            <a:r>
              <a:rPr lang="en-US" sz="1800" dirty="0">
                <a:solidFill>
                  <a:schemeClr val="tx1"/>
                </a:solidFill>
                <a:hlinkClick r:id="rId4"/>
              </a:rPr>
              <a:t>bcma@ucsd.edu</a:t>
            </a:r>
            <a:endParaRPr lang="en-US" sz="1800" dirty="0">
              <a:solidFill>
                <a:schemeClr val="tx1"/>
              </a:solidFill>
            </a:endParaRPr>
          </a:p>
          <a:p>
            <a:r>
              <a:rPr lang="en-US" sz="1800" dirty="0" smtClean="0">
                <a:solidFill>
                  <a:schemeClr val="tx1"/>
                </a:solidFill>
              </a:rPr>
              <a:t>Shi </a:t>
            </a:r>
            <a:r>
              <a:rPr lang="en-US" sz="1800" dirty="0">
                <a:solidFill>
                  <a:schemeClr val="tx1"/>
                </a:solidFill>
              </a:rPr>
              <a:t>Deng </a:t>
            </a:r>
            <a:r>
              <a:rPr lang="en-US" sz="1800" dirty="0">
                <a:solidFill>
                  <a:schemeClr val="tx1"/>
                </a:solidFill>
                <a:hlinkClick r:id="rId5"/>
              </a:rPr>
              <a:t>sdeng@ucsd.edu</a:t>
            </a:r>
            <a:endParaRPr lang="en-US" sz="1800" dirty="0">
              <a:solidFill>
                <a:schemeClr val="tx1"/>
              </a:solidFill>
            </a:endParaRPr>
          </a:p>
          <a:p>
            <a:endParaRPr lang="en-US" sz="1800" dirty="0">
              <a:solidFill>
                <a:schemeClr val="tx1"/>
              </a:solidFill>
            </a:endParaRPr>
          </a:p>
          <a:p>
            <a:pPr>
              <a:spcBef>
                <a:spcPts val="0"/>
              </a:spcBef>
              <a:defRPr/>
            </a:pPr>
            <a:endParaRPr lang="en-US" sz="1800" dirty="0">
              <a:solidFill>
                <a:schemeClr val="tx1"/>
              </a:solidFill>
              <a:latin typeface="+mj-lt"/>
            </a:endParaRPr>
          </a:p>
          <a:p>
            <a:pPr>
              <a:spcBef>
                <a:spcPts val="0"/>
              </a:spcBef>
              <a:defRPr/>
            </a:pPr>
            <a:endParaRPr lang="en-US" sz="4800" dirty="0">
              <a:solidFill>
                <a:schemeClr val="tx1"/>
              </a:solidFill>
              <a:latin typeface="+mj-lt"/>
            </a:endParaRPr>
          </a:p>
        </p:txBody>
      </p:sp>
      <p:pic>
        <p:nvPicPr>
          <p:cNvPr id="6" name="Picture 2" descr="C:\Users\sdeng\Pictures\CEAL New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24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1"/>
            <a:ext cx="6400800" cy="1143000"/>
          </a:xfrm>
        </p:spPr>
        <p:txBody>
          <a:bodyPr>
            <a:normAutofit fontScale="90000"/>
          </a:bodyPr>
          <a:lstStyle/>
          <a:p>
            <a:r>
              <a:rPr lang="en-US" sz="3600" b="1" dirty="0" smtClean="0"/>
              <a:t>Workshop : The Start of ERMB Work</a:t>
            </a:r>
            <a:endParaRPr lang="en-US" sz="3600" b="1" dirty="0"/>
          </a:p>
        </p:txBody>
      </p:sp>
      <p:sp>
        <p:nvSpPr>
          <p:cNvPr id="4" name="Content Placeholder 3"/>
          <p:cNvSpPr>
            <a:spLocks noGrp="1"/>
          </p:cNvSpPr>
          <p:nvPr>
            <p:ph type="subTitle" idx="1"/>
          </p:nvPr>
        </p:nvSpPr>
        <p:spPr>
          <a:xfrm>
            <a:off x="533400" y="1676400"/>
            <a:ext cx="7924800" cy="4572000"/>
          </a:xfrm>
        </p:spPr>
        <p:txBody>
          <a:bodyPr>
            <a:noAutofit/>
          </a:bodyPr>
          <a:lstStyle/>
          <a:p>
            <a:pPr marL="342900" lvl="0" indent="-342900" algn="l">
              <a:spcBef>
                <a:spcPts val="0"/>
              </a:spcBef>
              <a:buFont typeface="Wingdings" panose="05000000000000000000" pitchFamily="2" charset="2"/>
              <a:buChar char="q"/>
              <a:defRPr/>
            </a:pPr>
            <a:r>
              <a:rPr lang="en-US" sz="2400" b="1" dirty="0" smtClean="0">
                <a:solidFill>
                  <a:schemeClr val="tx1"/>
                </a:solidFill>
              </a:rPr>
              <a:t>“Workshop on Electronic </a:t>
            </a:r>
            <a:r>
              <a:rPr lang="en-US" sz="2400" b="1" dirty="0">
                <a:solidFill>
                  <a:schemeClr val="tx1"/>
                </a:solidFill>
              </a:rPr>
              <a:t>Resources Standards and Best </a:t>
            </a:r>
            <a:r>
              <a:rPr lang="en-US" sz="2400" b="1" dirty="0" smtClean="0">
                <a:solidFill>
                  <a:schemeClr val="tx1"/>
                </a:solidFill>
              </a:rPr>
              <a:t>Practices”: held on Tuesday, </a:t>
            </a:r>
            <a:r>
              <a:rPr lang="en-US" sz="2400" b="1" dirty="0">
                <a:solidFill>
                  <a:schemeClr val="tx1"/>
                </a:solidFill>
              </a:rPr>
              <a:t>March 25, </a:t>
            </a:r>
            <a:r>
              <a:rPr lang="en-US" sz="2400" b="1" dirty="0" smtClean="0">
                <a:solidFill>
                  <a:schemeClr val="tx1"/>
                </a:solidFill>
              </a:rPr>
              <a:t>2014</a:t>
            </a:r>
          </a:p>
          <a:p>
            <a:pPr marL="342900" indent="-342900" algn="l">
              <a:spcBef>
                <a:spcPts val="0"/>
              </a:spcBef>
              <a:buFont typeface="Wingdings" panose="05000000000000000000" pitchFamily="2" charset="2"/>
              <a:buChar char="q"/>
              <a:defRPr/>
            </a:pPr>
            <a:r>
              <a:rPr lang="en-US" sz="2400" b="1" dirty="0" smtClean="0">
                <a:solidFill>
                  <a:schemeClr val="tx1"/>
                </a:solidFill>
              </a:rPr>
              <a:t>Participant Demographics</a:t>
            </a:r>
          </a:p>
          <a:p>
            <a:pPr marL="342900" indent="-342900" algn="l">
              <a:spcBef>
                <a:spcPts val="0"/>
              </a:spcBef>
              <a:buFont typeface="Wingdings" panose="05000000000000000000" pitchFamily="2" charset="2"/>
              <a:buChar char="q"/>
              <a:defRPr/>
            </a:pPr>
            <a:r>
              <a:rPr lang="en-US" sz="2400" b="1" dirty="0" smtClean="0">
                <a:solidFill>
                  <a:schemeClr val="tx1"/>
                </a:solidFill>
              </a:rPr>
              <a:t>Covered Topics</a:t>
            </a:r>
          </a:p>
          <a:p>
            <a:pPr marL="800100" lvl="1" indent="-342900" algn="l">
              <a:spcBef>
                <a:spcPts val="0"/>
              </a:spcBef>
              <a:buFont typeface="Wingdings" panose="05000000000000000000" pitchFamily="2" charset="2"/>
              <a:buChar char="q"/>
              <a:defRPr/>
            </a:pPr>
            <a:r>
              <a:rPr lang="en-US" sz="2200" dirty="0">
                <a:solidFill>
                  <a:schemeClr val="tx1"/>
                </a:solidFill>
              </a:rPr>
              <a:t>KBART, </a:t>
            </a:r>
            <a:r>
              <a:rPr lang="en-US" sz="2200" dirty="0" err="1">
                <a:solidFill>
                  <a:schemeClr val="tx1"/>
                </a:solidFill>
              </a:rPr>
              <a:t>OpenURL</a:t>
            </a:r>
            <a:r>
              <a:rPr lang="en-US" sz="2200" dirty="0">
                <a:solidFill>
                  <a:schemeClr val="tx1"/>
                </a:solidFill>
              </a:rPr>
              <a:t>, DOI, and IOTA</a:t>
            </a:r>
            <a:endParaRPr lang="en-US" sz="2200" dirty="0" smtClean="0">
              <a:solidFill>
                <a:schemeClr val="tx1"/>
              </a:solidFill>
            </a:endParaRPr>
          </a:p>
          <a:p>
            <a:pPr marL="800100" lvl="1" indent="-342900" algn="l">
              <a:spcBef>
                <a:spcPts val="0"/>
              </a:spcBef>
              <a:buFont typeface="Wingdings" panose="05000000000000000000" pitchFamily="2" charset="2"/>
              <a:buChar char="q"/>
              <a:defRPr/>
            </a:pPr>
            <a:r>
              <a:rPr lang="en-US" sz="2200" dirty="0" smtClean="0">
                <a:solidFill>
                  <a:schemeClr val="tx1"/>
                </a:solidFill>
              </a:rPr>
              <a:t>Member presentation of </a:t>
            </a:r>
            <a:r>
              <a:rPr lang="en-US" sz="2200" dirty="0">
                <a:solidFill>
                  <a:schemeClr val="tx1"/>
                </a:solidFill>
              </a:rPr>
              <a:t>CJK E-resources metadata and presentation problems that cause access and discovery </a:t>
            </a:r>
            <a:r>
              <a:rPr lang="en-US" sz="2200" dirty="0" smtClean="0">
                <a:solidFill>
                  <a:schemeClr val="tx1"/>
                </a:solidFill>
              </a:rPr>
              <a:t>issues</a:t>
            </a:r>
          </a:p>
          <a:p>
            <a:pPr marL="800100" lvl="1" indent="-342900" algn="l">
              <a:spcBef>
                <a:spcPts val="0"/>
              </a:spcBef>
              <a:buFont typeface="Wingdings" panose="05000000000000000000" pitchFamily="2" charset="2"/>
              <a:buChar char="q"/>
              <a:defRPr/>
            </a:pPr>
            <a:r>
              <a:rPr lang="en-US" sz="2200" dirty="0">
                <a:solidFill>
                  <a:schemeClr val="tx1"/>
                </a:solidFill>
              </a:rPr>
              <a:t>PIE-J, ISSN, ISNI, and </a:t>
            </a:r>
            <a:r>
              <a:rPr lang="en-US" sz="2200" dirty="0" smtClean="0">
                <a:solidFill>
                  <a:schemeClr val="tx1"/>
                </a:solidFill>
              </a:rPr>
              <a:t>ORCID</a:t>
            </a:r>
          </a:p>
          <a:p>
            <a:pPr marL="800100" lvl="1" indent="-342900" algn="l">
              <a:spcBef>
                <a:spcPts val="0"/>
              </a:spcBef>
              <a:buFont typeface="Wingdings" panose="05000000000000000000" pitchFamily="2" charset="2"/>
              <a:buChar char="q"/>
              <a:defRPr/>
            </a:pPr>
            <a:r>
              <a:rPr lang="en-US" sz="2200" dirty="0">
                <a:solidFill>
                  <a:schemeClr val="tx1"/>
                </a:solidFill>
              </a:rPr>
              <a:t>Survey results on vendor and librarian awareness of the E-resources standards and best </a:t>
            </a:r>
            <a:r>
              <a:rPr lang="en-US" sz="2200" dirty="0" smtClean="0">
                <a:solidFill>
                  <a:schemeClr val="tx1"/>
                </a:solidFill>
              </a:rPr>
              <a:t>practices</a:t>
            </a:r>
          </a:p>
          <a:p>
            <a:pPr marL="342900" indent="-342900" algn="l">
              <a:spcBef>
                <a:spcPts val="0"/>
              </a:spcBef>
              <a:buFont typeface="Wingdings" panose="05000000000000000000" pitchFamily="2" charset="2"/>
              <a:buChar char="q"/>
              <a:defRPr/>
            </a:pPr>
            <a:r>
              <a:rPr lang="en-US" sz="2400" b="1" dirty="0" smtClean="0">
                <a:solidFill>
                  <a:schemeClr val="tx1"/>
                </a:solidFill>
              </a:rPr>
              <a:t>Partial Workshop Evaluation</a:t>
            </a:r>
          </a:p>
          <a:p>
            <a:pPr algn="l"/>
            <a:endParaRPr lang="en-US" sz="2000" b="1" dirty="0" smtClean="0">
              <a:solidFill>
                <a:srgbClr val="008000"/>
              </a:solidFill>
            </a:endParaRPr>
          </a:p>
        </p:txBody>
      </p:sp>
      <p:pic>
        <p:nvPicPr>
          <p:cNvPr id="6" name="Picture 2" descr="C:\Users\sdeng\Pictures\CEAL Ne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49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42901"/>
            <a:ext cx="6477000" cy="1168399"/>
          </a:xfrm>
        </p:spPr>
        <p:txBody>
          <a:bodyPr>
            <a:normAutofit fontScale="90000"/>
          </a:bodyPr>
          <a:lstStyle/>
          <a:p>
            <a:r>
              <a:rPr lang="en-US" sz="3600" b="1" dirty="0" smtClean="0"/>
              <a:t>Survey: Towards Better Understanding of Issues &amp; Standards</a:t>
            </a:r>
            <a:endParaRPr lang="en-US" sz="3600" b="1" dirty="0"/>
          </a:p>
        </p:txBody>
      </p:sp>
      <p:sp>
        <p:nvSpPr>
          <p:cNvPr id="4" name="Content Placeholder 3"/>
          <p:cNvSpPr>
            <a:spLocks noGrp="1"/>
          </p:cNvSpPr>
          <p:nvPr>
            <p:ph type="subTitle" idx="1"/>
          </p:nvPr>
        </p:nvSpPr>
        <p:spPr>
          <a:xfrm>
            <a:off x="1295400" y="1676400"/>
            <a:ext cx="7162800" cy="4572000"/>
          </a:xfrm>
        </p:spPr>
        <p:txBody>
          <a:bodyPr>
            <a:noAutofit/>
          </a:bodyPr>
          <a:lstStyle/>
          <a:p>
            <a:pPr marL="342900" indent="-342900" algn="l">
              <a:spcBef>
                <a:spcPts val="0"/>
              </a:spcBef>
              <a:buFont typeface="Wingdings" panose="05000000000000000000" pitchFamily="2" charset="2"/>
              <a:buChar char="q"/>
              <a:defRPr/>
            </a:pPr>
            <a:r>
              <a:rPr lang="en-US" sz="2800" dirty="0" smtClean="0">
                <a:solidFill>
                  <a:schemeClr val="tx1"/>
                </a:solidFill>
              </a:rPr>
              <a:t>Survey Report:</a:t>
            </a:r>
          </a:p>
          <a:p>
            <a:pPr marL="800100" lvl="1" indent="-342900" algn="l">
              <a:spcBef>
                <a:spcPts val="0"/>
              </a:spcBef>
              <a:buFont typeface="Wingdings" panose="05000000000000000000" pitchFamily="2" charset="2"/>
              <a:buChar char="q"/>
              <a:defRPr/>
            </a:pPr>
            <a:r>
              <a:rPr lang="en-US" sz="2400" dirty="0" smtClean="0">
                <a:solidFill>
                  <a:schemeClr val="tx1"/>
                </a:solidFill>
              </a:rPr>
              <a:t>Survey Goal</a:t>
            </a:r>
          </a:p>
          <a:p>
            <a:pPr marL="800100" lvl="1" indent="-342900" algn="l">
              <a:spcBef>
                <a:spcPts val="0"/>
              </a:spcBef>
              <a:buFont typeface="Wingdings" panose="05000000000000000000" pitchFamily="2" charset="2"/>
              <a:buChar char="q"/>
              <a:defRPr/>
            </a:pPr>
            <a:r>
              <a:rPr lang="en-US" sz="2400" dirty="0" smtClean="0">
                <a:solidFill>
                  <a:schemeClr val="tx1"/>
                </a:solidFill>
              </a:rPr>
              <a:t>Participant Demographics</a:t>
            </a:r>
          </a:p>
          <a:p>
            <a:pPr marL="800100" lvl="1" indent="-342900" algn="l">
              <a:spcBef>
                <a:spcPts val="0"/>
              </a:spcBef>
              <a:buFont typeface="Wingdings" panose="05000000000000000000" pitchFamily="2" charset="2"/>
              <a:buChar char="q"/>
              <a:defRPr/>
            </a:pPr>
            <a:r>
              <a:rPr lang="en-US" sz="2400" dirty="0" smtClean="0">
                <a:solidFill>
                  <a:schemeClr val="tx1"/>
                </a:solidFill>
              </a:rPr>
              <a:t>Preliminary Results in Some Major Aspects:</a:t>
            </a:r>
          </a:p>
          <a:p>
            <a:pPr marL="1257300" lvl="2" indent="-342900" algn="l">
              <a:spcBef>
                <a:spcPts val="0"/>
              </a:spcBef>
              <a:buFont typeface="Wingdings" panose="05000000000000000000" pitchFamily="2" charset="2"/>
              <a:buChar char="q"/>
              <a:defRPr/>
            </a:pPr>
            <a:r>
              <a:rPr lang="en-US" sz="2000" dirty="0" smtClean="0">
                <a:solidFill>
                  <a:schemeClr val="tx1"/>
                </a:solidFill>
              </a:rPr>
              <a:t>Survey demographics</a:t>
            </a:r>
          </a:p>
          <a:p>
            <a:pPr marL="1257300" lvl="2" indent="-342900" algn="l">
              <a:spcBef>
                <a:spcPts val="0"/>
              </a:spcBef>
              <a:buFont typeface="Wingdings" panose="05000000000000000000" pitchFamily="2" charset="2"/>
              <a:buChar char="q"/>
              <a:defRPr/>
            </a:pPr>
            <a:r>
              <a:rPr lang="en-US" sz="2000" dirty="0" smtClean="0">
                <a:solidFill>
                  <a:schemeClr val="tx1"/>
                </a:solidFill>
              </a:rPr>
              <a:t>Awareness of standards and best practices</a:t>
            </a:r>
          </a:p>
          <a:p>
            <a:pPr marL="1257300" lvl="2" indent="-342900" algn="l">
              <a:spcBef>
                <a:spcPts val="0"/>
              </a:spcBef>
              <a:buFont typeface="Wingdings" panose="05000000000000000000" pitchFamily="2" charset="2"/>
              <a:buChar char="q"/>
              <a:defRPr/>
            </a:pPr>
            <a:r>
              <a:rPr lang="en-US" sz="2000" dirty="0" smtClean="0">
                <a:solidFill>
                  <a:schemeClr val="tx1"/>
                </a:solidFill>
              </a:rPr>
              <a:t>Compliance of standards </a:t>
            </a:r>
            <a:r>
              <a:rPr lang="en-US" sz="2000" dirty="0">
                <a:solidFill>
                  <a:schemeClr val="tx1"/>
                </a:solidFill>
              </a:rPr>
              <a:t>and </a:t>
            </a:r>
            <a:r>
              <a:rPr lang="en-US" sz="2000" dirty="0" smtClean="0">
                <a:solidFill>
                  <a:schemeClr val="tx1"/>
                </a:solidFill>
              </a:rPr>
              <a:t>best practices</a:t>
            </a:r>
          </a:p>
          <a:p>
            <a:pPr marL="1257300" lvl="2" indent="-342900" algn="l">
              <a:spcBef>
                <a:spcPts val="0"/>
              </a:spcBef>
              <a:buFont typeface="Wingdings" panose="05000000000000000000" pitchFamily="2" charset="2"/>
              <a:buChar char="q"/>
              <a:defRPr/>
            </a:pPr>
            <a:r>
              <a:rPr lang="en-US" sz="2000" dirty="0" smtClean="0">
                <a:solidFill>
                  <a:schemeClr val="tx1"/>
                </a:solidFill>
              </a:rPr>
              <a:t>Challenging issues that affect compliance</a:t>
            </a:r>
          </a:p>
          <a:p>
            <a:pPr marL="1257300" lvl="2" indent="-342900" algn="l">
              <a:spcBef>
                <a:spcPts val="0"/>
              </a:spcBef>
              <a:buFont typeface="Wingdings" panose="05000000000000000000" pitchFamily="2" charset="2"/>
              <a:buChar char="q"/>
              <a:defRPr/>
            </a:pPr>
            <a:r>
              <a:rPr lang="en-US" sz="2000" dirty="0" smtClean="0">
                <a:solidFill>
                  <a:schemeClr val="tx1"/>
                </a:solidFill>
              </a:rPr>
              <a:t>Selected comments</a:t>
            </a:r>
          </a:p>
          <a:p>
            <a:pPr marL="800100" lvl="1" indent="-342900" algn="l">
              <a:spcBef>
                <a:spcPts val="0"/>
              </a:spcBef>
              <a:buFont typeface="Wingdings" panose="05000000000000000000" pitchFamily="2" charset="2"/>
              <a:buChar char="q"/>
              <a:defRPr/>
            </a:pPr>
            <a:endParaRPr lang="en-US" sz="2400" b="1" dirty="0" smtClean="0">
              <a:solidFill>
                <a:schemeClr val="tx1"/>
              </a:solidFill>
            </a:endParaRPr>
          </a:p>
          <a:p>
            <a:pPr marL="342900" indent="-342900" algn="l">
              <a:spcBef>
                <a:spcPts val="0"/>
              </a:spcBef>
              <a:buFont typeface="Wingdings" panose="05000000000000000000" pitchFamily="2" charset="2"/>
              <a:buChar char="q"/>
              <a:defRPr/>
            </a:pPr>
            <a:endParaRPr lang="en-US" sz="2200" b="1" dirty="0" smtClean="0"/>
          </a:p>
          <a:p>
            <a:pPr marL="342900" indent="-342900" algn="l">
              <a:spcBef>
                <a:spcPts val="0"/>
              </a:spcBef>
              <a:buFont typeface="Wingdings" panose="05000000000000000000" pitchFamily="2" charset="2"/>
              <a:buChar char="q"/>
              <a:defRPr/>
            </a:pPr>
            <a:endParaRPr lang="en-US" sz="2000" b="1" dirty="0"/>
          </a:p>
          <a:p>
            <a:pPr marL="342900" indent="-342900" algn="l">
              <a:spcBef>
                <a:spcPts val="0"/>
              </a:spcBef>
              <a:buFont typeface="Wingdings" panose="05000000000000000000" pitchFamily="2" charset="2"/>
              <a:buChar char="q"/>
              <a:defRPr/>
            </a:pPr>
            <a:endParaRPr lang="en-US" sz="2000" b="1" dirty="0" smtClean="0"/>
          </a:p>
          <a:p>
            <a:pPr marL="342900" indent="-342900" algn="l">
              <a:spcBef>
                <a:spcPts val="0"/>
              </a:spcBef>
              <a:buFont typeface="Wingdings" panose="05000000000000000000" pitchFamily="2" charset="2"/>
              <a:buChar char="q"/>
              <a:defRPr/>
            </a:pPr>
            <a:endParaRPr lang="en-US" sz="2000" b="1" dirty="0"/>
          </a:p>
          <a:p>
            <a:pPr marL="342900" indent="-342900" algn="l">
              <a:spcBef>
                <a:spcPts val="0"/>
              </a:spcBef>
              <a:buFont typeface="Wingdings" panose="05000000000000000000" pitchFamily="2" charset="2"/>
              <a:buChar char="q"/>
              <a:defRPr/>
            </a:pPr>
            <a:endParaRPr lang="en-US" sz="2000" b="1" dirty="0"/>
          </a:p>
          <a:p>
            <a:pPr algn="l"/>
            <a:endParaRPr lang="en-US" sz="2000" b="1" dirty="0" smtClean="0">
              <a:solidFill>
                <a:srgbClr val="008000"/>
              </a:solidFill>
            </a:endParaRPr>
          </a:p>
        </p:txBody>
      </p:sp>
      <p:pic>
        <p:nvPicPr>
          <p:cNvPr id="6" name="Picture 2" descr="C:\Users\sdeng\Pictures\CEAL 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75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000"/>
            <a:lum/>
          </a:blip>
          <a:srcRect/>
          <a:stretch>
            <a:fillRect l="1000" t="27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381000"/>
            <a:ext cx="5105400" cy="990599"/>
          </a:xfrm>
        </p:spPr>
        <p:txBody>
          <a:bodyPr>
            <a:normAutofit/>
          </a:bodyPr>
          <a:lstStyle/>
          <a:p>
            <a:r>
              <a:rPr lang="en-US" sz="3200" b="1" dirty="0" smtClean="0"/>
              <a:t>Survey: Goal</a:t>
            </a:r>
            <a:endParaRPr lang="en-US" sz="3200" b="1" dirty="0"/>
          </a:p>
        </p:txBody>
      </p:sp>
      <p:sp>
        <p:nvSpPr>
          <p:cNvPr id="4" name="Content Placeholder 3"/>
          <p:cNvSpPr>
            <a:spLocks noGrp="1"/>
          </p:cNvSpPr>
          <p:nvPr>
            <p:ph type="subTitle" idx="1"/>
          </p:nvPr>
        </p:nvSpPr>
        <p:spPr>
          <a:xfrm>
            <a:off x="609600" y="1676400"/>
            <a:ext cx="8077200" cy="4572000"/>
          </a:xfrm>
        </p:spPr>
        <p:txBody>
          <a:bodyPr>
            <a:noAutofit/>
          </a:bodyPr>
          <a:lstStyle/>
          <a:p>
            <a:pPr marL="342900" indent="-342900" algn="l">
              <a:spcBef>
                <a:spcPts val="0"/>
              </a:spcBef>
              <a:buFont typeface="Wingdings" panose="05000000000000000000" pitchFamily="2" charset="2"/>
              <a:buChar char="q"/>
              <a:defRPr/>
            </a:pPr>
            <a:r>
              <a:rPr lang="en-US" sz="2400" dirty="0" smtClean="0">
                <a:solidFill>
                  <a:schemeClr val="tx1"/>
                </a:solidFill>
              </a:rPr>
              <a:t>Environmental Scan: Survey as a Systematic Way to Get Empirical Data</a:t>
            </a:r>
          </a:p>
          <a:p>
            <a:pPr marL="342900" indent="-342900" algn="l">
              <a:spcBef>
                <a:spcPts val="0"/>
              </a:spcBef>
              <a:buFont typeface="Wingdings" panose="05000000000000000000" pitchFamily="2" charset="2"/>
              <a:buChar char="q"/>
              <a:defRPr/>
            </a:pPr>
            <a:endParaRPr lang="en-US" sz="2400" dirty="0" smtClean="0">
              <a:solidFill>
                <a:schemeClr val="tx1"/>
              </a:solidFill>
            </a:endParaRPr>
          </a:p>
          <a:p>
            <a:pPr marL="342900" indent="-342900" algn="l">
              <a:spcBef>
                <a:spcPts val="0"/>
              </a:spcBef>
              <a:buFont typeface="Wingdings" panose="05000000000000000000" pitchFamily="2" charset="2"/>
              <a:buChar char="q"/>
              <a:defRPr/>
            </a:pPr>
            <a:r>
              <a:rPr lang="en-US" sz="2400" dirty="0" smtClean="0">
                <a:solidFill>
                  <a:schemeClr val="tx1"/>
                </a:solidFill>
              </a:rPr>
              <a:t>Preliminary Understanding of the Level of Awareness</a:t>
            </a:r>
          </a:p>
          <a:p>
            <a:pPr marL="342900" indent="-342900" algn="l">
              <a:spcBef>
                <a:spcPts val="0"/>
              </a:spcBef>
              <a:buFont typeface="Wingdings" panose="05000000000000000000" pitchFamily="2" charset="2"/>
              <a:buChar char="q"/>
              <a:defRPr/>
            </a:pPr>
            <a:endParaRPr lang="en-US" sz="2400" dirty="0" smtClean="0">
              <a:solidFill>
                <a:schemeClr val="tx1"/>
              </a:solidFill>
            </a:endParaRPr>
          </a:p>
          <a:p>
            <a:pPr marL="342900" indent="-342900" algn="l">
              <a:spcBef>
                <a:spcPts val="0"/>
              </a:spcBef>
              <a:buFont typeface="Wingdings" panose="05000000000000000000" pitchFamily="2" charset="2"/>
              <a:buChar char="q"/>
              <a:defRPr/>
            </a:pPr>
            <a:r>
              <a:rPr lang="en-US" sz="2400" dirty="0" smtClean="0">
                <a:solidFill>
                  <a:schemeClr val="tx1"/>
                </a:solidFill>
              </a:rPr>
              <a:t>Where Are The Awareness Gaps of/between Librarians And Vendors, and How to Bridge Them</a:t>
            </a:r>
          </a:p>
          <a:p>
            <a:pPr marL="342900" indent="-342900" algn="l">
              <a:spcBef>
                <a:spcPts val="0"/>
              </a:spcBef>
              <a:buFont typeface="Wingdings" panose="05000000000000000000" pitchFamily="2" charset="2"/>
              <a:buChar char="q"/>
              <a:defRPr/>
            </a:pPr>
            <a:endParaRPr lang="en-US" sz="2400" dirty="0" smtClean="0">
              <a:solidFill>
                <a:schemeClr val="tx1"/>
              </a:solidFill>
            </a:endParaRPr>
          </a:p>
          <a:p>
            <a:pPr marL="342900" indent="-342900" algn="l">
              <a:spcBef>
                <a:spcPts val="0"/>
              </a:spcBef>
              <a:buFont typeface="Wingdings" panose="05000000000000000000" pitchFamily="2" charset="2"/>
              <a:buChar char="q"/>
              <a:defRPr/>
            </a:pPr>
            <a:r>
              <a:rPr lang="en-US" sz="2400" dirty="0" smtClean="0">
                <a:solidFill>
                  <a:schemeClr val="tx1"/>
                </a:solidFill>
              </a:rPr>
              <a:t>Improving Understanding, Expanding Knowledge, Enhancing Skills, Determining Areas/Topics to Work on</a:t>
            </a:r>
          </a:p>
          <a:p>
            <a:pPr algn="l">
              <a:spcBef>
                <a:spcPts val="0"/>
              </a:spcBef>
              <a:defRPr/>
            </a:pPr>
            <a:endParaRPr lang="en-US" sz="2200" b="1" dirty="0" smtClean="0"/>
          </a:p>
          <a:p>
            <a:pPr marL="342900" indent="-342900" algn="l">
              <a:spcBef>
                <a:spcPts val="0"/>
              </a:spcBef>
              <a:buFont typeface="Wingdings" panose="05000000000000000000" pitchFamily="2" charset="2"/>
              <a:buChar char="q"/>
              <a:defRPr/>
            </a:pPr>
            <a:endParaRPr lang="en-US" sz="2000" b="1" dirty="0"/>
          </a:p>
          <a:p>
            <a:pPr marL="342900" indent="-342900" algn="l">
              <a:spcBef>
                <a:spcPts val="0"/>
              </a:spcBef>
              <a:buFont typeface="Wingdings" panose="05000000000000000000" pitchFamily="2" charset="2"/>
              <a:buChar char="q"/>
              <a:defRPr/>
            </a:pPr>
            <a:endParaRPr lang="en-US" sz="2000" b="1" dirty="0" smtClean="0"/>
          </a:p>
          <a:p>
            <a:pPr marL="342900" indent="-342900" algn="l">
              <a:spcBef>
                <a:spcPts val="0"/>
              </a:spcBef>
              <a:buFont typeface="Wingdings" panose="05000000000000000000" pitchFamily="2" charset="2"/>
              <a:buChar char="q"/>
              <a:defRPr/>
            </a:pPr>
            <a:endParaRPr lang="en-US" sz="2000" b="1" dirty="0"/>
          </a:p>
          <a:p>
            <a:pPr marL="342900" indent="-342900" algn="l">
              <a:spcBef>
                <a:spcPts val="0"/>
              </a:spcBef>
              <a:buFont typeface="Wingdings" panose="05000000000000000000" pitchFamily="2" charset="2"/>
              <a:buChar char="q"/>
              <a:defRPr/>
            </a:pPr>
            <a:endParaRPr lang="en-US" sz="2000" b="1" dirty="0"/>
          </a:p>
          <a:p>
            <a:pPr algn="l"/>
            <a:endParaRPr lang="en-US" sz="2000" b="1" dirty="0" smtClean="0">
              <a:solidFill>
                <a:srgbClr val="008000"/>
              </a:solidFill>
            </a:endParaRPr>
          </a:p>
        </p:txBody>
      </p:sp>
      <p:pic>
        <p:nvPicPr>
          <p:cNvPr id="6" name="Picture 2" descr="C:\Users\sdeng\Pictures\CEAL Ne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13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1"/>
            <a:ext cx="6400800" cy="1219199"/>
          </a:xfrm>
        </p:spPr>
        <p:txBody>
          <a:bodyPr>
            <a:normAutofit/>
          </a:bodyPr>
          <a:lstStyle/>
          <a:p>
            <a:r>
              <a:rPr lang="en-US" sz="3200" b="1" dirty="0" smtClean="0"/>
              <a:t>Survey Demographics: </a:t>
            </a:r>
            <a:br>
              <a:rPr lang="en-US" sz="3200" b="1" dirty="0" smtClean="0"/>
            </a:br>
            <a:r>
              <a:rPr lang="en-US" sz="3200" b="1" dirty="0" smtClean="0"/>
              <a:t>73 </a:t>
            </a:r>
            <a:r>
              <a:rPr lang="en-US" sz="3200" b="1" dirty="0"/>
              <a:t>Participants </a:t>
            </a:r>
            <a:r>
              <a:rPr lang="en-US" sz="3200" b="1" dirty="0" smtClean="0"/>
              <a:t>of </a:t>
            </a:r>
            <a:r>
              <a:rPr lang="en-US" sz="3200" b="1" dirty="0"/>
              <a:t>Library </a:t>
            </a:r>
            <a:r>
              <a:rPr lang="en-US" sz="3200" b="1" dirty="0" smtClean="0"/>
              <a:t>Survey</a:t>
            </a:r>
            <a:endParaRPr lang="en-US" sz="3200" b="1" dirty="0"/>
          </a:p>
        </p:txBody>
      </p:sp>
      <p:sp>
        <p:nvSpPr>
          <p:cNvPr id="4" name="Content Placeholder 3"/>
          <p:cNvSpPr>
            <a:spLocks noGrp="1"/>
          </p:cNvSpPr>
          <p:nvPr>
            <p:ph type="subTitle" idx="1"/>
          </p:nvPr>
        </p:nvSpPr>
        <p:spPr>
          <a:xfrm>
            <a:off x="1143000" y="1456377"/>
            <a:ext cx="7543800" cy="4775200"/>
          </a:xfrm>
        </p:spPr>
        <p:txBody>
          <a:bodyPr>
            <a:noAutofit/>
          </a:bodyPr>
          <a:lstStyle/>
          <a:p>
            <a:pPr algn="l">
              <a:spcBef>
                <a:spcPts val="0"/>
              </a:spcBef>
              <a:defRPr/>
            </a:pPr>
            <a:endParaRPr lang="en-US" sz="2400" b="1" dirty="0" smtClean="0"/>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200" b="1" dirty="0"/>
          </a:p>
          <a:p>
            <a:pPr marL="342900" indent="-342900" algn="l">
              <a:spcBef>
                <a:spcPts val="0"/>
              </a:spcBef>
              <a:buFont typeface="Wingdings" panose="05000000000000000000" pitchFamily="2" charset="2"/>
              <a:buChar char="q"/>
              <a:defRPr/>
            </a:pPr>
            <a:endParaRPr lang="en-US" sz="2200" b="1" dirty="0"/>
          </a:p>
        </p:txBody>
      </p:sp>
      <p:pic>
        <p:nvPicPr>
          <p:cNvPr id="6"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924516691"/>
              </p:ext>
            </p:extLst>
          </p:nvPr>
        </p:nvGraphicFramePr>
        <p:xfrm>
          <a:off x="914398" y="1676401"/>
          <a:ext cx="7467600" cy="3733796"/>
        </p:xfrm>
        <a:graphic>
          <a:graphicData uri="http://schemas.openxmlformats.org/drawingml/2006/table">
            <a:tbl>
              <a:tblPr>
                <a:tableStyleId>{5C22544A-7EE6-4342-B048-85BDC9FD1C3A}</a:tableStyleId>
              </a:tblPr>
              <a:tblGrid>
                <a:gridCol w="1904431"/>
                <a:gridCol w="838770"/>
                <a:gridCol w="1066800"/>
                <a:gridCol w="533400"/>
                <a:gridCol w="838200"/>
                <a:gridCol w="604609"/>
                <a:gridCol w="385991"/>
                <a:gridCol w="381000"/>
                <a:gridCol w="914399"/>
              </a:tblGrid>
              <a:tr h="479436">
                <a:tc>
                  <a:txBody>
                    <a:bodyPr/>
                    <a:lstStyle/>
                    <a:p>
                      <a:pPr algn="ctr" fontAlgn="b"/>
                      <a:r>
                        <a:rPr lang="en-US" sz="1800" b="1" u="none" strike="noStrike" dirty="0" smtClean="0">
                          <a:effectLst/>
                        </a:rPr>
                        <a:t>Region\Library</a:t>
                      </a:r>
                    </a:p>
                  </a:txBody>
                  <a:tcPr marL="9525" marR="9525" marT="9525" marB="0" anchor="ctr"/>
                </a:tc>
                <a:tc>
                  <a:txBody>
                    <a:bodyPr/>
                    <a:lstStyle/>
                    <a:p>
                      <a:pPr algn="ctr" fontAlgn="b"/>
                      <a:r>
                        <a:rPr lang="en-US" sz="1800" b="1" u="none" strike="noStrike" dirty="0">
                          <a:effectLst/>
                        </a:rPr>
                        <a:t>ARL</a:t>
                      </a:r>
                      <a:endParaRPr lang="en-US" sz="1800" b="1" i="0" u="none" strike="noStrike" dirty="0">
                        <a:solidFill>
                          <a:srgbClr val="000000"/>
                        </a:solidFill>
                        <a:effectLst/>
                        <a:latin typeface="Arial"/>
                      </a:endParaRPr>
                    </a:p>
                  </a:txBody>
                  <a:tcPr marL="9525" marR="9525" marT="9525" marB="0" anchor="ctr"/>
                </a:tc>
                <a:tc>
                  <a:txBody>
                    <a:bodyPr/>
                    <a:lstStyle/>
                    <a:p>
                      <a:pPr algn="ctr" fontAlgn="b"/>
                      <a:r>
                        <a:rPr lang="en-US" sz="1800" b="1" u="none" strike="noStrike" dirty="0">
                          <a:effectLst/>
                        </a:rPr>
                        <a:t>ARL, SL</a:t>
                      </a:r>
                      <a:endParaRPr lang="en-US" sz="1800" b="1" i="0" u="none" strike="noStrike" dirty="0">
                        <a:solidFill>
                          <a:srgbClr val="000000"/>
                        </a:solidFill>
                        <a:effectLst/>
                        <a:latin typeface="Arial"/>
                      </a:endParaRPr>
                    </a:p>
                  </a:txBody>
                  <a:tcPr marL="9525" marR="9525" marT="9525" marB="0" anchor="ctr"/>
                </a:tc>
                <a:tc>
                  <a:txBody>
                    <a:bodyPr/>
                    <a:lstStyle/>
                    <a:p>
                      <a:pPr algn="ctr" fontAlgn="b"/>
                      <a:r>
                        <a:rPr lang="en-US" sz="1800" b="1" u="none" strike="noStrike" dirty="0">
                          <a:effectLst/>
                        </a:rPr>
                        <a:t>CL</a:t>
                      </a:r>
                      <a:endParaRPr lang="en-US" sz="1800" b="1" i="0" u="none" strike="noStrike" dirty="0">
                        <a:solidFill>
                          <a:srgbClr val="000000"/>
                        </a:solidFill>
                        <a:effectLst/>
                        <a:latin typeface="Arial"/>
                      </a:endParaRPr>
                    </a:p>
                  </a:txBody>
                  <a:tcPr marL="9525" marR="9525" marT="9525" marB="0" anchor="ctr"/>
                </a:tc>
                <a:tc>
                  <a:txBody>
                    <a:bodyPr/>
                    <a:lstStyle/>
                    <a:p>
                      <a:pPr algn="ctr" fontAlgn="b"/>
                      <a:r>
                        <a:rPr lang="en-US" sz="1800" b="1" u="none" strike="noStrike" dirty="0">
                          <a:effectLst/>
                        </a:rPr>
                        <a:t>NL, </a:t>
                      </a:r>
                      <a:r>
                        <a:rPr lang="en-US" sz="1800" b="1" u="none" strike="noStrike" dirty="0" err="1">
                          <a:effectLst/>
                        </a:rPr>
                        <a:t>SpL</a:t>
                      </a:r>
                      <a:endParaRPr lang="en-US" sz="1800" b="1" i="0" u="none" strike="noStrike" dirty="0">
                        <a:solidFill>
                          <a:srgbClr val="000000"/>
                        </a:solidFill>
                        <a:effectLst/>
                        <a:latin typeface="Arial"/>
                      </a:endParaRPr>
                    </a:p>
                  </a:txBody>
                  <a:tcPr marL="9525" marR="9525" marT="9525" marB="0" anchor="ctr"/>
                </a:tc>
                <a:tc>
                  <a:txBody>
                    <a:bodyPr/>
                    <a:lstStyle/>
                    <a:p>
                      <a:pPr algn="ctr" fontAlgn="b"/>
                      <a:r>
                        <a:rPr lang="en-US" sz="1800" b="1" u="none" strike="noStrike" dirty="0">
                          <a:effectLst/>
                        </a:rPr>
                        <a:t>Other</a:t>
                      </a:r>
                      <a:endParaRPr lang="en-US" sz="1800" b="1" i="0" u="none" strike="noStrike" dirty="0">
                        <a:solidFill>
                          <a:srgbClr val="000000"/>
                        </a:solidFill>
                        <a:effectLst/>
                        <a:latin typeface="Arial"/>
                      </a:endParaRPr>
                    </a:p>
                  </a:txBody>
                  <a:tcPr marL="9525" marR="9525" marT="9525" marB="0" anchor="ctr"/>
                </a:tc>
                <a:tc>
                  <a:txBody>
                    <a:bodyPr/>
                    <a:lstStyle/>
                    <a:p>
                      <a:pPr algn="ctr" fontAlgn="b"/>
                      <a:r>
                        <a:rPr lang="en-US" sz="1800" b="1" u="none" strike="noStrike" dirty="0">
                          <a:effectLst/>
                        </a:rPr>
                        <a:t>PL</a:t>
                      </a:r>
                      <a:endParaRPr lang="en-US" sz="1800" b="1" i="0" u="none" strike="noStrike" dirty="0">
                        <a:solidFill>
                          <a:srgbClr val="000000"/>
                        </a:solidFill>
                        <a:effectLst/>
                        <a:latin typeface="Arial"/>
                      </a:endParaRPr>
                    </a:p>
                  </a:txBody>
                  <a:tcPr marL="9525" marR="9525" marT="9525" marB="0" anchor="ctr"/>
                </a:tc>
                <a:tc>
                  <a:txBody>
                    <a:bodyPr/>
                    <a:lstStyle/>
                    <a:p>
                      <a:pPr algn="ctr" fontAlgn="b"/>
                      <a:r>
                        <a:rPr lang="en-US" sz="1800" b="1" u="none" strike="noStrike" dirty="0">
                          <a:effectLst/>
                        </a:rPr>
                        <a:t>SL</a:t>
                      </a:r>
                      <a:endParaRPr lang="en-US" sz="1800" b="1" i="0" u="none" strike="noStrike" dirty="0">
                        <a:solidFill>
                          <a:srgbClr val="000000"/>
                        </a:solidFill>
                        <a:effectLst/>
                        <a:latin typeface="Arial"/>
                      </a:endParaRPr>
                    </a:p>
                  </a:txBody>
                  <a:tcPr marL="9525" marR="9525" marT="9525" marB="0" anchor="ctr"/>
                </a:tc>
                <a:tc>
                  <a:txBody>
                    <a:bodyPr/>
                    <a:lstStyle/>
                    <a:p>
                      <a:pPr algn="ctr" fontAlgn="b"/>
                      <a:r>
                        <a:rPr lang="en-US" sz="1800" b="1" u="none" strike="noStrike" dirty="0" smtClean="0">
                          <a:effectLst/>
                        </a:rPr>
                        <a:t>Total</a:t>
                      </a:r>
                      <a:endParaRPr lang="en-US" sz="1800" b="1" i="0" u="none" strike="noStrike" dirty="0">
                        <a:solidFill>
                          <a:srgbClr val="000000"/>
                        </a:solidFill>
                        <a:effectLst/>
                        <a:latin typeface="Arial"/>
                      </a:endParaRPr>
                    </a:p>
                  </a:txBody>
                  <a:tcPr marL="9525" marR="9525" marT="9525" marB="0" anchor="ctr"/>
                </a:tc>
              </a:tr>
              <a:tr h="325436">
                <a:tc>
                  <a:txBody>
                    <a:bodyPr/>
                    <a:lstStyle/>
                    <a:p>
                      <a:pPr algn="l" fontAlgn="b"/>
                      <a:r>
                        <a:rPr lang="en-US" sz="1800" u="none" strike="noStrike" dirty="0">
                          <a:effectLst/>
                        </a:rPr>
                        <a:t>Australia</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u="none" strike="noStrike" dirty="0">
                          <a:effectLst/>
                        </a:rPr>
                        <a:t>1</a:t>
                      </a:r>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1</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Europe</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1</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HK</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9</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Japan</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10</a:t>
                      </a:r>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11</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Korea</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1</a:t>
                      </a:r>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1</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Singapore</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1</a:t>
                      </a:r>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1</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Taiwan</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3</a:t>
                      </a:r>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10</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U.S.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24</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b="1" u="none" strike="noStrike" dirty="0">
                          <a:effectLst/>
                        </a:rPr>
                        <a:t>25</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u="none" strike="noStrike">
                          <a:effectLst/>
                        </a:rPr>
                        <a:t>Mainland China</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2</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14</a:t>
                      </a:r>
                      <a:endParaRPr lang="en-US" sz="1800" b="1" i="0" u="none" strike="noStrike" dirty="0">
                        <a:solidFill>
                          <a:srgbClr val="000000"/>
                        </a:solidFill>
                        <a:effectLst/>
                        <a:latin typeface="Arial"/>
                      </a:endParaRPr>
                    </a:p>
                  </a:txBody>
                  <a:tcPr marL="9525" marR="9525" marT="9525" marB="0" anchor="b"/>
                </a:tc>
              </a:tr>
              <a:tr h="325436">
                <a:tc>
                  <a:txBody>
                    <a:bodyPr/>
                    <a:lstStyle/>
                    <a:p>
                      <a:pPr algn="l" fontAlgn="b"/>
                      <a:r>
                        <a:rPr lang="en-US" sz="1800" b="0" u="none" strike="noStrike" dirty="0" smtClean="0">
                          <a:effectLst/>
                        </a:rPr>
                        <a:t>Total</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63</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3</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1</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1</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1</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1</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3</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b="0" u="none" strike="noStrike" dirty="0">
                          <a:effectLst/>
                        </a:rPr>
                        <a:t>73</a:t>
                      </a:r>
                      <a:endParaRPr lang="en-US" sz="18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81914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1"/>
            <a:ext cx="6400800" cy="1219199"/>
          </a:xfrm>
        </p:spPr>
        <p:txBody>
          <a:bodyPr>
            <a:normAutofit/>
          </a:bodyPr>
          <a:lstStyle/>
          <a:p>
            <a:r>
              <a:rPr lang="en-US" sz="2800" b="1" dirty="0" smtClean="0"/>
              <a:t>Survey Demographics</a:t>
            </a:r>
            <a:r>
              <a:rPr lang="en-US" sz="2800" b="1" dirty="0"/>
              <a:t>: </a:t>
            </a:r>
            <a:br>
              <a:rPr lang="en-US" sz="2800" b="1" dirty="0"/>
            </a:br>
            <a:r>
              <a:rPr lang="en-US" sz="2800" b="1" dirty="0" smtClean="0"/>
              <a:t>Library Survey Position</a:t>
            </a:r>
            <a:endParaRPr lang="en-US" sz="2800" b="1" dirty="0"/>
          </a:p>
        </p:txBody>
      </p:sp>
      <p:sp>
        <p:nvSpPr>
          <p:cNvPr id="4" name="Content Placeholder 3"/>
          <p:cNvSpPr>
            <a:spLocks noGrp="1"/>
          </p:cNvSpPr>
          <p:nvPr>
            <p:ph type="subTitle" idx="1"/>
          </p:nvPr>
        </p:nvSpPr>
        <p:spPr>
          <a:xfrm>
            <a:off x="1143000" y="1456377"/>
            <a:ext cx="7543800" cy="4775200"/>
          </a:xfrm>
        </p:spPr>
        <p:txBody>
          <a:bodyPr>
            <a:noAutofit/>
          </a:bodyPr>
          <a:lstStyle/>
          <a:p>
            <a:pPr marL="342900" indent="-342900" algn="l">
              <a:spcBef>
                <a:spcPts val="0"/>
              </a:spcBef>
              <a:buFont typeface="Wingdings" panose="05000000000000000000" pitchFamily="2" charset="2"/>
              <a:buChar char="q"/>
              <a:defRPr/>
            </a:pPr>
            <a:endParaRPr lang="en-US" sz="2400" b="1" dirty="0" smtClean="0"/>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200" b="1" dirty="0"/>
          </a:p>
          <a:p>
            <a:pPr marL="342900" indent="-342900" algn="l">
              <a:spcBef>
                <a:spcPts val="0"/>
              </a:spcBef>
              <a:buFont typeface="Wingdings" panose="05000000000000000000" pitchFamily="2" charset="2"/>
              <a:buChar char="q"/>
              <a:defRPr/>
            </a:pPr>
            <a:endParaRPr lang="en-US" sz="2200" b="1" dirty="0"/>
          </a:p>
        </p:txBody>
      </p:sp>
      <p:pic>
        <p:nvPicPr>
          <p:cNvPr id="6"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532155462"/>
              </p:ext>
            </p:extLst>
          </p:nvPr>
        </p:nvGraphicFramePr>
        <p:xfrm>
          <a:off x="419099" y="1497610"/>
          <a:ext cx="3009901" cy="3003279"/>
        </p:xfrm>
        <a:graphic>
          <a:graphicData uri="http://schemas.openxmlformats.org/drawingml/2006/table">
            <a:tbl>
              <a:tblPr>
                <a:tableStyleId>{5C22544A-7EE6-4342-B048-85BDC9FD1C3A}</a:tableStyleId>
              </a:tblPr>
              <a:tblGrid>
                <a:gridCol w="1415674"/>
                <a:gridCol w="1058567"/>
                <a:gridCol w="535660"/>
              </a:tblGrid>
              <a:tr h="591822">
                <a:tc>
                  <a:txBody>
                    <a:bodyPr/>
                    <a:lstStyle/>
                    <a:p>
                      <a:pPr algn="l" fontAlgn="ctr"/>
                      <a:r>
                        <a:rPr lang="en-US" sz="1800" b="0" u="none" strike="noStrike" dirty="0">
                          <a:effectLst/>
                        </a:rPr>
                        <a:t>Library director/head</a:t>
                      </a:r>
                      <a:endParaRPr lang="en-US" sz="1800" b="0" i="0" u="none" strike="noStrike" dirty="0">
                        <a:effectLst/>
                        <a:latin typeface="Arial"/>
                      </a:endParaRPr>
                    </a:p>
                  </a:txBody>
                  <a:tcPr marL="9525" marR="9525" marT="9525" marB="0" anchor="ctr"/>
                </a:tc>
                <a:tc>
                  <a:txBody>
                    <a:bodyPr/>
                    <a:lstStyle/>
                    <a:p>
                      <a:pPr algn="r" fontAlgn="ctr"/>
                      <a:r>
                        <a:rPr lang="en-US" sz="1800" b="0" u="none" strike="noStrike">
                          <a:effectLst/>
                        </a:rPr>
                        <a:t>13</a:t>
                      </a:r>
                      <a:endParaRPr lang="en-US" sz="1800" b="0" i="0" u="none" strike="noStrike">
                        <a:effectLst/>
                        <a:latin typeface="Arial"/>
                      </a:endParaRPr>
                    </a:p>
                  </a:txBody>
                  <a:tcPr marL="9525" marR="9525" marT="9525" marB="0" anchor="ctr"/>
                </a:tc>
                <a:tc>
                  <a:txBody>
                    <a:bodyPr/>
                    <a:lstStyle/>
                    <a:p>
                      <a:pPr algn="r" fontAlgn="ctr"/>
                      <a:r>
                        <a:rPr lang="en-US" sz="1800" b="0" u="none" strike="noStrike">
                          <a:effectLst/>
                        </a:rPr>
                        <a:t>18%</a:t>
                      </a:r>
                      <a:endParaRPr lang="en-US" sz="1800" b="0" i="0" u="none" strike="noStrike">
                        <a:effectLst/>
                        <a:latin typeface="Arial"/>
                      </a:endParaRPr>
                    </a:p>
                  </a:txBody>
                  <a:tcPr marL="9525" marR="9525" marT="9525" marB="0" anchor="ctr"/>
                </a:tc>
              </a:tr>
              <a:tr h="343444">
                <a:tc>
                  <a:txBody>
                    <a:bodyPr/>
                    <a:lstStyle/>
                    <a:p>
                      <a:pPr algn="l" fontAlgn="ctr"/>
                      <a:r>
                        <a:rPr lang="en-US" sz="1800" b="0" u="none" strike="noStrike">
                          <a:effectLst/>
                        </a:rPr>
                        <a:t>Librarian</a:t>
                      </a:r>
                      <a:endParaRPr lang="en-US" sz="1800" b="0" i="0" u="none" strike="noStrike">
                        <a:effectLst/>
                        <a:latin typeface="Arial"/>
                      </a:endParaRPr>
                    </a:p>
                  </a:txBody>
                  <a:tcPr marL="9525" marR="9525" marT="9525" marB="0" anchor="ctr"/>
                </a:tc>
                <a:tc>
                  <a:txBody>
                    <a:bodyPr/>
                    <a:lstStyle/>
                    <a:p>
                      <a:pPr algn="r" fontAlgn="ctr"/>
                      <a:r>
                        <a:rPr lang="en-US" sz="1800" b="0" u="none" strike="noStrike">
                          <a:effectLst/>
                        </a:rPr>
                        <a:t>53</a:t>
                      </a:r>
                      <a:endParaRPr lang="en-US" sz="1800" b="0" i="0" u="none" strike="noStrike">
                        <a:effectLst/>
                        <a:latin typeface="Arial"/>
                      </a:endParaRPr>
                    </a:p>
                  </a:txBody>
                  <a:tcPr marL="9525" marR="9525" marT="9525" marB="0" anchor="ctr"/>
                </a:tc>
                <a:tc>
                  <a:txBody>
                    <a:bodyPr/>
                    <a:lstStyle/>
                    <a:p>
                      <a:pPr algn="r" fontAlgn="ctr"/>
                      <a:r>
                        <a:rPr lang="en-US" sz="1800" b="0" u="none" strike="noStrike">
                          <a:effectLst/>
                        </a:rPr>
                        <a:t>73%</a:t>
                      </a:r>
                      <a:endParaRPr lang="en-US" sz="1800" b="0" i="0" u="none" strike="noStrike">
                        <a:effectLst/>
                        <a:latin typeface="Arial"/>
                      </a:endParaRPr>
                    </a:p>
                  </a:txBody>
                  <a:tcPr marL="9525" marR="9525" marT="9525" marB="0" anchor="ctr"/>
                </a:tc>
              </a:tr>
              <a:tr h="1376036">
                <a:tc>
                  <a:txBody>
                    <a:bodyPr/>
                    <a:lstStyle/>
                    <a:p>
                      <a:pPr algn="l" fontAlgn="ctr"/>
                      <a:r>
                        <a:rPr lang="it-IT" sz="1800" b="0" u="none" strike="noStrike" dirty="0">
                          <a:effectLst/>
                        </a:rPr>
                        <a:t>Non-librarian series </a:t>
                      </a:r>
                      <a:r>
                        <a:rPr lang="it-IT" sz="1800" b="0" u="none" strike="noStrike" dirty="0" smtClean="0">
                          <a:effectLst/>
                        </a:rPr>
                        <a:t>professional (curator, archivist, etc.)</a:t>
                      </a:r>
                      <a:endParaRPr lang="it-IT" sz="1800" b="0" i="0" u="none" strike="noStrike" dirty="0">
                        <a:effectLst/>
                        <a:latin typeface="Arial"/>
                      </a:endParaRPr>
                    </a:p>
                  </a:txBody>
                  <a:tcPr marL="9525" marR="9525" marT="9525" marB="0" anchor="ctr"/>
                </a:tc>
                <a:tc>
                  <a:txBody>
                    <a:bodyPr/>
                    <a:lstStyle/>
                    <a:p>
                      <a:pPr algn="r" fontAlgn="ctr"/>
                      <a:r>
                        <a:rPr lang="en-US" sz="1800" b="0" u="none" strike="noStrike" dirty="0">
                          <a:effectLst/>
                        </a:rPr>
                        <a:t>0</a:t>
                      </a:r>
                      <a:endParaRPr lang="en-US" sz="1800" b="0" i="0" u="none" strike="noStrike" dirty="0">
                        <a:effectLst/>
                        <a:latin typeface="Arial"/>
                      </a:endParaRPr>
                    </a:p>
                  </a:txBody>
                  <a:tcPr marL="9525" marR="9525" marT="9525" marB="0" anchor="ctr"/>
                </a:tc>
                <a:tc>
                  <a:txBody>
                    <a:bodyPr/>
                    <a:lstStyle/>
                    <a:p>
                      <a:pPr algn="r" fontAlgn="ctr"/>
                      <a:r>
                        <a:rPr lang="en-US" sz="1800" b="0" u="none" strike="noStrike" dirty="0">
                          <a:effectLst/>
                        </a:rPr>
                        <a:t>0%</a:t>
                      </a:r>
                      <a:endParaRPr lang="en-US" sz="1800" b="0" i="0" u="none" strike="noStrike" dirty="0">
                        <a:effectLst/>
                        <a:latin typeface="Arial"/>
                      </a:endParaRPr>
                    </a:p>
                  </a:txBody>
                  <a:tcPr marL="9525" marR="9525" marT="9525" marB="0" anchor="ctr"/>
                </a:tc>
              </a:tr>
              <a:tr h="343444">
                <a:tc>
                  <a:txBody>
                    <a:bodyPr/>
                    <a:lstStyle/>
                    <a:p>
                      <a:pPr algn="l" fontAlgn="ctr"/>
                      <a:r>
                        <a:rPr lang="en-US" sz="1800" b="0" u="none" strike="noStrike">
                          <a:effectLst/>
                        </a:rPr>
                        <a:t>Support staff</a:t>
                      </a:r>
                      <a:endParaRPr lang="en-US" sz="1800" b="0" i="0" u="none" strike="noStrike">
                        <a:effectLst/>
                        <a:latin typeface="Arial"/>
                      </a:endParaRPr>
                    </a:p>
                  </a:txBody>
                  <a:tcPr marL="9525" marR="9525" marT="9525" marB="0" anchor="ctr"/>
                </a:tc>
                <a:tc>
                  <a:txBody>
                    <a:bodyPr/>
                    <a:lstStyle/>
                    <a:p>
                      <a:pPr algn="r" fontAlgn="ctr"/>
                      <a:r>
                        <a:rPr lang="en-US" sz="1800" b="0" u="none" strike="noStrike">
                          <a:effectLst/>
                        </a:rPr>
                        <a:t>6</a:t>
                      </a:r>
                      <a:endParaRPr lang="en-US" sz="1800" b="0" i="0" u="none" strike="noStrike">
                        <a:effectLst/>
                        <a:latin typeface="Arial"/>
                      </a:endParaRPr>
                    </a:p>
                  </a:txBody>
                  <a:tcPr marL="9525" marR="9525" marT="9525" marB="0" anchor="ctr"/>
                </a:tc>
                <a:tc>
                  <a:txBody>
                    <a:bodyPr/>
                    <a:lstStyle/>
                    <a:p>
                      <a:pPr algn="r" fontAlgn="ctr"/>
                      <a:r>
                        <a:rPr lang="en-US" sz="1800" b="0" u="none" strike="noStrike">
                          <a:effectLst/>
                        </a:rPr>
                        <a:t>8%</a:t>
                      </a:r>
                      <a:endParaRPr lang="en-US" sz="1800" b="0" i="0" u="none" strike="noStrike">
                        <a:effectLst/>
                        <a:latin typeface="Arial"/>
                      </a:endParaRPr>
                    </a:p>
                  </a:txBody>
                  <a:tcPr marL="9525" marR="9525" marT="9525" marB="0" anchor="ctr"/>
                </a:tc>
              </a:tr>
              <a:tr h="343444">
                <a:tc>
                  <a:txBody>
                    <a:bodyPr/>
                    <a:lstStyle/>
                    <a:p>
                      <a:pPr algn="l" fontAlgn="ctr"/>
                      <a:r>
                        <a:rPr lang="en-US" sz="1800" b="0" u="none" strike="noStrike">
                          <a:effectLst/>
                        </a:rPr>
                        <a:t>Other</a:t>
                      </a:r>
                      <a:endParaRPr lang="en-US" sz="1800" b="0" i="0" u="none" strike="noStrike">
                        <a:effectLst/>
                        <a:latin typeface="Arial"/>
                      </a:endParaRPr>
                    </a:p>
                  </a:txBody>
                  <a:tcPr marL="9525" marR="9525" marT="9525" marB="0" anchor="ctr"/>
                </a:tc>
                <a:tc>
                  <a:txBody>
                    <a:bodyPr/>
                    <a:lstStyle/>
                    <a:p>
                      <a:pPr algn="r" fontAlgn="ctr"/>
                      <a:r>
                        <a:rPr lang="en-US" sz="1800" b="0" u="none" strike="noStrike">
                          <a:effectLst/>
                        </a:rPr>
                        <a:t>1</a:t>
                      </a:r>
                      <a:endParaRPr lang="en-US" sz="1800" b="0" i="0" u="none" strike="noStrike">
                        <a:effectLst/>
                        <a:latin typeface="Arial"/>
                      </a:endParaRPr>
                    </a:p>
                  </a:txBody>
                  <a:tcPr marL="9525" marR="9525" marT="9525" marB="0" anchor="ctr"/>
                </a:tc>
                <a:tc>
                  <a:txBody>
                    <a:bodyPr/>
                    <a:lstStyle/>
                    <a:p>
                      <a:pPr algn="r" fontAlgn="ctr"/>
                      <a:r>
                        <a:rPr lang="en-US" sz="1800" b="0" u="none" strike="noStrike" dirty="0">
                          <a:effectLst/>
                        </a:rPr>
                        <a:t>1%</a:t>
                      </a:r>
                      <a:endParaRPr lang="en-US" sz="1800" b="0" i="0" u="none" strike="noStrike" dirty="0">
                        <a:effectLst/>
                        <a:latin typeface="Arial"/>
                      </a:endParaRPr>
                    </a:p>
                  </a:txBody>
                  <a:tcPr marL="9525" marR="9525" marT="9525" marB="0" anchor="ct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3097163919"/>
              </p:ext>
            </p:extLst>
          </p:nvPr>
        </p:nvGraphicFramePr>
        <p:xfrm>
          <a:off x="3581400" y="2133600"/>
          <a:ext cx="5410200"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228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1"/>
            <a:ext cx="6400800" cy="1219199"/>
          </a:xfrm>
        </p:spPr>
        <p:txBody>
          <a:bodyPr>
            <a:noAutofit/>
          </a:bodyPr>
          <a:lstStyle/>
          <a:p>
            <a:r>
              <a:rPr lang="en-US" sz="2800" b="1" dirty="0" smtClean="0"/>
              <a:t>Library Survey: Languages </a:t>
            </a:r>
            <a:r>
              <a:rPr lang="en-US" sz="2800" b="1" dirty="0"/>
              <a:t>of </a:t>
            </a:r>
            <a:r>
              <a:rPr lang="en-US" sz="2800" b="1" dirty="0" smtClean="0"/>
              <a:t>Resources Primarily Managed/Served</a:t>
            </a:r>
            <a:endParaRPr lang="en-US" sz="2800" b="1" dirty="0"/>
          </a:p>
        </p:txBody>
      </p:sp>
      <p:sp>
        <p:nvSpPr>
          <p:cNvPr id="4" name="Content Placeholder 3"/>
          <p:cNvSpPr>
            <a:spLocks noGrp="1"/>
          </p:cNvSpPr>
          <p:nvPr>
            <p:ph type="subTitle" idx="1"/>
          </p:nvPr>
        </p:nvSpPr>
        <p:spPr>
          <a:xfrm>
            <a:off x="1143000" y="1456377"/>
            <a:ext cx="7543800" cy="4775200"/>
          </a:xfrm>
        </p:spPr>
        <p:txBody>
          <a:bodyPr>
            <a:noAutofit/>
          </a:bodyPr>
          <a:lstStyle/>
          <a:p>
            <a:pPr marL="342900" indent="-342900" algn="l">
              <a:spcBef>
                <a:spcPts val="0"/>
              </a:spcBef>
              <a:buFont typeface="Wingdings" panose="05000000000000000000" pitchFamily="2" charset="2"/>
              <a:buChar char="q"/>
              <a:defRPr/>
            </a:pPr>
            <a:endParaRPr lang="en-US" sz="2400" b="1" dirty="0" smtClean="0"/>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200" b="1" dirty="0"/>
          </a:p>
          <a:p>
            <a:pPr marL="342900" indent="-342900" algn="l">
              <a:spcBef>
                <a:spcPts val="0"/>
              </a:spcBef>
              <a:buFont typeface="Wingdings" panose="05000000000000000000" pitchFamily="2" charset="2"/>
              <a:buChar char="q"/>
              <a:defRPr/>
            </a:pPr>
            <a:endParaRPr lang="en-US" sz="2200" b="1" dirty="0"/>
          </a:p>
        </p:txBody>
      </p:sp>
      <p:pic>
        <p:nvPicPr>
          <p:cNvPr id="6"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666100104"/>
              </p:ext>
            </p:extLst>
          </p:nvPr>
        </p:nvGraphicFramePr>
        <p:xfrm>
          <a:off x="265216" y="1600200"/>
          <a:ext cx="2249384" cy="4419600"/>
        </p:xfrm>
        <a:graphic>
          <a:graphicData uri="http://schemas.openxmlformats.org/drawingml/2006/table">
            <a:tbl>
              <a:tblPr>
                <a:tableStyleId>{5C22544A-7EE6-4342-B048-85BDC9FD1C3A}</a:tableStyleId>
              </a:tblPr>
              <a:tblGrid>
                <a:gridCol w="1182584"/>
                <a:gridCol w="533400"/>
                <a:gridCol w="533400"/>
              </a:tblGrid>
              <a:tr h="552450">
                <a:tc>
                  <a:txBody>
                    <a:bodyPr/>
                    <a:lstStyle/>
                    <a:p>
                      <a:pPr algn="l" fontAlgn="ctr"/>
                      <a:r>
                        <a:rPr lang="en-US" sz="2000" u="none" strike="noStrike" dirty="0">
                          <a:effectLst/>
                        </a:rPr>
                        <a:t>Chinese</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49</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30%</a:t>
                      </a:r>
                      <a:endParaRPr lang="en-US" sz="2000" b="0" i="0" u="none" strike="noStrike">
                        <a:effectLst/>
                        <a:latin typeface="Arial"/>
                      </a:endParaRPr>
                    </a:p>
                  </a:txBody>
                  <a:tcPr marL="9525" marR="9525" marT="9525" marB="0" anchor="ctr"/>
                </a:tc>
              </a:tr>
              <a:tr h="552450">
                <a:tc>
                  <a:txBody>
                    <a:bodyPr/>
                    <a:lstStyle/>
                    <a:p>
                      <a:pPr algn="l" fontAlgn="ctr"/>
                      <a:r>
                        <a:rPr lang="en-US" sz="2000" u="none" strike="noStrike" dirty="0">
                          <a:effectLst/>
                        </a:rPr>
                        <a:t>Japanese</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30</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19%</a:t>
                      </a:r>
                      <a:endParaRPr lang="en-US" sz="2000" b="0" i="0" u="none" strike="noStrike">
                        <a:effectLst/>
                        <a:latin typeface="Arial"/>
                      </a:endParaRPr>
                    </a:p>
                  </a:txBody>
                  <a:tcPr marL="9525" marR="9525" marT="9525" marB="0" anchor="ctr"/>
                </a:tc>
              </a:tr>
              <a:tr h="552450">
                <a:tc>
                  <a:txBody>
                    <a:bodyPr/>
                    <a:lstStyle/>
                    <a:p>
                      <a:pPr algn="l" fontAlgn="ctr"/>
                      <a:r>
                        <a:rPr lang="en-US" sz="2000" u="none" strike="noStrike">
                          <a:effectLst/>
                        </a:rPr>
                        <a:t>Korean</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16</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10%</a:t>
                      </a:r>
                      <a:endParaRPr lang="en-US" sz="2000" b="0" i="0" u="none" strike="noStrike">
                        <a:effectLst/>
                        <a:latin typeface="Arial"/>
                      </a:endParaRPr>
                    </a:p>
                  </a:txBody>
                  <a:tcPr marL="9525" marR="9525" marT="9525" marB="0" anchor="ctr"/>
                </a:tc>
              </a:tr>
              <a:tr h="552450">
                <a:tc>
                  <a:txBody>
                    <a:bodyPr/>
                    <a:lstStyle/>
                    <a:p>
                      <a:pPr algn="l" fontAlgn="ctr"/>
                      <a:r>
                        <a:rPr lang="en-US" sz="2000" u="none" strike="noStrike">
                          <a:effectLst/>
                        </a:rPr>
                        <a:t>English</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56</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35%</a:t>
                      </a:r>
                      <a:endParaRPr lang="en-US" sz="2000" b="0" i="0" u="none" strike="noStrike">
                        <a:effectLst/>
                        <a:latin typeface="Arial"/>
                      </a:endParaRPr>
                    </a:p>
                  </a:txBody>
                  <a:tcPr marL="9525" marR="9525" marT="9525" marB="0" anchor="ctr"/>
                </a:tc>
              </a:tr>
              <a:tr h="552450">
                <a:tc>
                  <a:txBody>
                    <a:bodyPr/>
                    <a:lstStyle/>
                    <a:p>
                      <a:pPr algn="l" fontAlgn="ctr"/>
                      <a:r>
                        <a:rPr lang="en-US" sz="2000" u="none" strike="noStrike">
                          <a:effectLst/>
                        </a:rPr>
                        <a:t>Tibetan</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3</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2%</a:t>
                      </a:r>
                      <a:endParaRPr lang="en-US" sz="2000" b="0" i="0" u="none" strike="noStrike">
                        <a:effectLst/>
                        <a:latin typeface="Arial"/>
                      </a:endParaRPr>
                    </a:p>
                  </a:txBody>
                  <a:tcPr marL="9525" marR="9525" marT="9525" marB="0" anchor="ctr"/>
                </a:tc>
              </a:tr>
              <a:tr h="552450">
                <a:tc>
                  <a:txBody>
                    <a:bodyPr/>
                    <a:lstStyle/>
                    <a:p>
                      <a:pPr algn="l" fontAlgn="ctr"/>
                      <a:r>
                        <a:rPr lang="en-US" sz="2000" u="none" strike="noStrike">
                          <a:effectLst/>
                        </a:rPr>
                        <a:t>Manchu</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3</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2%</a:t>
                      </a:r>
                      <a:endParaRPr lang="en-US" sz="2000" b="0" i="0" u="none" strike="noStrike">
                        <a:effectLst/>
                        <a:latin typeface="Arial"/>
                      </a:endParaRPr>
                    </a:p>
                  </a:txBody>
                  <a:tcPr marL="9525" marR="9525" marT="9525" marB="0" anchor="ctr"/>
                </a:tc>
              </a:tr>
              <a:tr h="552450">
                <a:tc>
                  <a:txBody>
                    <a:bodyPr/>
                    <a:lstStyle/>
                    <a:p>
                      <a:pPr algn="l" fontAlgn="ctr"/>
                      <a:r>
                        <a:rPr lang="en-US" sz="2000" u="none" strike="noStrike">
                          <a:effectLst/>
                        </a:rPr>
                        <a:t>Mongolian</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2</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1%</a:t>
                      </a:r>
                      <a:endParaRPr lang="en-US" sz="2000" b="0" i="0" u="none" strike="noStrike">
                        <a:effectLst/>
                        <a:latin typeface="Arial"/>
                      </a:endParaRPr>
                    </a:p>
                  </a:txBody>
                  <a:tcPr marL="9525" marR="9525" marT="9525" marB="0" anchor="ctr"/>
                </a:tc>
              </a:tr>
              <a:tr h="552450">
                <a:tc>
                  <a:txBody>
                    <a:bodyPr/>
                    <a:lstStyle/>
                    <a:p>
                      <a:pPr algn="l" fontAlgn="ctr"/>
                      <a:r>
                        <a:rPr lang="en-US" sz="2000" u="none" strike="noStrike">
                          <a:effectLst/>
                        </a:rPr>
                        <a:t>Other</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3</a:t>
                      </a:r>
                      <a:endParaRPr lang="en-US" sz="2000" b="0" i="0" u="none" strike="noStrike">
                        <a:effectLst/>
                        <a:latin typeface="Arial"/>
                      </a:endParaRPr>
                    </a:p>
                  </a:txBody>
                  <a:tcPr marL="9525" marR="9525" marT="9525" marB="0" anchor="ctr"/>
                </a:tc>
                <a:tc>
                  <a:txBody>
                    <a:bodyPr/>
                    <a:lstStyle/>
                    <a:p>
                      <a:pPr algn="r" fontAlgn="ctr"/>
                      <a:r>
                        <a:rPr lang="en-US" sz="2000" u="none" strike="noStrike" dirty="0">
                          <a:effectLst/>
                        </a:rPr>
                        <a:t>2%</a:t>
                      </a:r>
                      <a:endParaRPr lang="en-US" sz="2000" b="0" i="0" u="none" strike="noStrike" dirty="0">
                        <a:effectLst/>
                        <a:latin typeface="Arial"/>
                      </a:endParaRPr>
                    </a:p>
                  </a:txBody>
                  <a:tcPr marL="9525" marR="9525" marT="9525" marB="0" anchor="ct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24796263"/>
              </p:ext>
            </p:extLst>
          </p:nvPr>
        </p:nvGraphicFramePr>
        <p:xfrm>
          <a:off x="2743200" y="1676400"/>
          <a:ext cx="60960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1261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52401"/>
            <a:ext cx="6400800" cy="1219199"/>
          </a:xfrm>
        </p:spPr>
        <p:txBody>
          <a:bodyPr>
            <a:normAutofit/>
          </a:bodyPr>
          <a:lstStyle/>
          <a:p>
            <a:r>
              <a:rPr lang="en-US" sz="2800" b="1" dirty="0" smtClean="0"/>
              <a:t>Survey Demographics: </a:t>
            </a:r>
            <a:br>
              <a:rPr lang="en-US" sz="2800" b="1" dirty="0" smtClean="0"/>
            </a:br>
            <a:r>
              <a:rPr lang="en-US" sz="2800" b="1" dirty="0" smtClean="0"/>
              <a:t>22 Participants of Vendors Survey</a:t>
            </a:r>
            <a:endParaRPr lang="en-US" sz="2800" b="1" dirty="0"/>
          </a:p>
        </p:txBody>
      </p:sp>
      <p:sp>
        <p:nvSpPr>
          <p:cNvPr id="4" name="Content Placeholder 3"/>
          <p:cNvSpPr>
            <a:spLocks noGrp="1"/>
          </p:cNvSpPr>
          <p:nvPr>
            <p:ph type="subTitle" idx="1"/>
          </p:nvPr>
        </p:nvSpPr>
        <p:spPr>
          <a:xfrm>
            <a:off x="1143000" y="1456377"/>
            <a:ext cx="7543800" cy="4775200"/>
          </a:xfrm>
        </p:spPr>
        <p:txBody>
          <a:bodyPr>
            <a:noAutofit/>
          </a:bodyPr>
          <a:lstStyle/>
          <a:p>
            <a:pPr marL="342900" indent="-342900" algn="l">
              <a:spcBef>
                <a:spcPts val="0"/>
              </a:spcBef>
              <a:buFont typeface="Wingdings" panose="05000000000000000000" pitchFamily="2" charset="2"/>
              <a:buChar char="q"/>
              <a:defRPr/>
            </a:pPr>
            <a:endParaRPr lang="en-US" sz="2400" b="1" dirty="0" smtClean="0"/>
          </a:p>
          <a:p>
            <a:pPr marL="342900" indent="-342900" algn="l">
              <a:spcBef>
                <a:spcPts val="0"/>
              </a:spcBef>
              <a:buFont typeface="Wingdings" panose="05000000000000000000" pitchFamily="2" charset="2"/>
              <a:buChar char="q"/>
              <a:defRPr/>
            </a:pPr>
            <a:endParaRPr lang="en-US" sz="2400" b="1" dirty="0" smtClean="0"/>
          </a:p>
          <a:p>
            <a:pPr algn="l">
              <a:spcBef>
                <a:spcPts val="0"/>
              </a:spcBef>
              <a:defRPr/>
            </a:pPr>
            <a:endParaRPr lang="en-US" sz="2200" b="1" dirty="0"/>
          </a:p>
          <a:p>
            <a:pPr marL="342900" indent="-342900" algn="l">
              <a:spcBef>
                <a:spcPts val="0"/>
              </a:spcBef>
              <a:buFont typeface="Wingdings" panose="05000000000000000000" pitchFamily="2" charset="2"/>
              <a:buChar char="q"/>
              <a:defRPr/>
            </a:pPr>
            <a:endParaRPr lang="en-US" sz="2200" b="1" dirty="0"/>
          </a:p>
        </p:txBody>
      </p:sp>
      <p:pic>
        <p:nvPicPr>
          <p:cNvPr id="6" name="Picture 2" descr="C:\Users\sdeng\Pictures\CEAL 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133600" cy="132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880596688"/>
              </p:ext>
            </p:extLst>
          </p:nvPr>
        </p:nvGraphicFramePr>
        <p:xfrm>
          <a:off x="838200" y="5029200"/>
          <a:ext cx="7543800" cy="1638300"/>
        </p:xfrm>
        <a:graphic>
          <a:graphicData uri="http://schemas.openxmlformats.org/drawingml/2006/table">
            <a:tbl>
              <a:tblPr>
                <a:tableStyleId>{5C22544A-7EE6-4342-B048-85BDC9FD1C3A}</a:tableStyleId>
              </a:tblPr>
              <a:tblGrid>
                <a:gridCol w="6261354"/>
                <a:gridCol w="528066"/>
                <a:gridCol w="754380"/>
              </a:tblGrid>
              <a:tr h="264807">
                <a:tc>
                  <a:txBody>
                    <a:bodyPr/>
                    <a:lstStyle/>
                    <a:p>
                      <a:pPr algn="l" fontAlgn="ctr"/>
                      <a:r>
                        <a:rPr lang="en-US" sz="2000" u="none" strike="noStrike" dirty="0">
                          <a:effectLst/>
                        </a:rPr>
                        <a:t>Publisher</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10</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26%</a:t>
                      </a:r>
                      <a:endParaRPr lang="en-US" sz="2000" b="0" i="0" u="none" strike="noStrike">
                        <a:effectLst/>
                        <a:latin typeface="Arial"/>
                      </a:endParaRPr>
                    </a:p>
                  </a:txBody>
                  <a:tcPr marL="9525" marR="9525" marT="9525" marB="0" anchor="ctr"/>
                </a:tc>
              </a:tr>
              <a:tr h="300355">
                <a:tc>
                  <a:txBody>
                    <a:bodyPr/>
                    <a:lstStyle/>
                    <a:p>
                      <a:pPr algn="l" fontAlgn="ctr"/>
                      <a:r>
                        <a:rPr lang="en-US" sz="2000" u="none" strike="noStrike" dirty="0">
                          <a:effectLst/>
                        </a:rPr>
                        <a:t>Vendor/Provider/Aggregator</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18</a:t>
                      </a:r>
                      <a:endParaRPr lang="en-US" sz="2000" b="0" i="0" u="none" strike="noStrike">
                        <a:effectLst/>
                        <a:latin typeface="Arial"/>
                      </a:endParaRPr>
                    </a:p>
                  </a:txBody>
                  <a:tcPr marL="9525" marR="9525" marT="9525" marB="0" anchor="ctr"/>
                </a:tc>
                <a:tc>
                  <a:txBody>
                    <a:bodyPr/>
                    <a:lstStyle/>
                    <a:p>
                      <a:pPr algn="r" fontAlgn="ctr"/>
                      <a:r>
                        <a:rPr lang="en-US" sz="2000" u="none" strike="noStrike" dirty="0">
                          <a:effectLst/>
                        </a:rPr>
                        <a:t>47%</a:t>
                      </a:r>
                      <a:endParaRPr lang="en-US" sz="2000" b="0" i="0" u="none" strike="noStrike" dirty="0">
                        <a:effectLst/>
                        <a:latin typeface="Arial"/>
                      </a:endParaRPr>
                    </a:p>
                  </a:txBody>
                  <a:tcPr marL="9525" marR="9525" marT="9525" marB="0" anchor="ctr"/>
                </a:tc>
              </a:tr>
              <a:tr h="381000">
                <a:tc>
                  <a:txBody>
                    <a:bodyPr/>
                    <a:lstStyle/>
                    <a:p>
                      <a:pPr algn="l" fontAlgn="ctr"/>
                      <a:r>
                        <a:rPr lang="en-US" sz="2000" u="none" strike="noStrike" dirty="0">
                          <a:effectLst/>
                        </a:rPr>
                        <a:t>Platform provider</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7</a:t>
                      </a:r>
                      <a:endParaRPr lang="en-US" sz="2000" b="0" i="0" u="none" strike="noStrike">
                        <a:effectLst/>
                        <a:latin typeface="Arial"/>
                      </a:endParaRPr>
                    </a:p>
                  </a:txBody>
                  <a:tcPr marL="9525" marR="9525" marT="9525" marB="0" anchor="ctr"/>
                </a:tc>
                <a:tc>
                  <a:txBody>
                    <a:bodyPr/>
                    <a:lstStyle/>
                    <a:p>
                      <a:pPr algn="r" fontAlgn="ctr"/>
                      <a:r>
                        <a:rPr lang="en-US" sz="2000" u="none" strike="noStrike" dirty="0">
                          <a:effectLst/>
                        </a:rPr>
                        <a:t>18%</a:t>
                      </a:r>
                      <a:endParaRPr lang="en-US" sz="2000" b="0" i="0" u="none" strike="noStrike" dirty="0">
                        <a:effectLst/>
                        <a:latin typeface="Arial"/>
                      </a:endParaRPr>
                    </a:p>
                  </a:txBody>
                  <a:tcPr marL="9525" marR="9525" marT="9525" marB="0" anchor="ctr"/>
                </a:tc>
              </a:tr>
              <a:tr h="119319">
                <a:tc>
                  <a:txBody>
                    <a:bodyPr/>
                    <a:lstStyle/>
                    <a:p>
                      <a:pPr algn="l" fontAlgn="ctr"/>
                      <a:r>
                        <a:rPr lang="en-US" sz="2000" u="none" strike="noStrike" dirty="0">
                          <a:effectLst/>
                        </a:rPr>
                        <a:t>Identifier registry provider (e.g., DOI registration agency)</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2</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5%</a:t>
                      </a:r>
                      <a:endParaRPr lang="en-US" sz="2000" b="0" i="0" u="none" strike="noStrike">
                        <a:effectLst/>
                        <a:latin typeface="Arial"/>
                      </a:endParaRPr>
                    </a:p>
                  </a:txBody>
                  <a:tcPr marL="9525" marR="9525" marT="9525" marB="0" anchor="ctr"/>
                </a:tc>
              </a:tr>
              <a:tr h="264807">
                <a:tc>
                  <a:txBody>
                    <a:bodyPr/>
                    <a:lstStyle/>
                    <a:p>
                      <a:pPr algn="l" fontAlgn="ctr"/>
                      <a:r>
                        <a:rPr lang="en-US" sz="2000" u="none" strike="noStrike">
                          <a:effectLst/>
                        </a:rPr>
                        <a:t>Other</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1</a:t>
                      </a:r>
                      <a:endParaRPr lang="en-US" sz="2000" b="0" i="0" u="none" strike="noStrike">
                        <a:effectLst/>
                        <a:latin typeface="Arial"/>
                      </a:endParaRPr>
                    </a:p>
                  </a:txBody>
                  <a:tcPr marL="9525" marR="9525" marT="9525" marB="0" anchor="ctr"/>
                </a:tc>
                <a:tc>
                  <a:txBody>
                    <a:bodyPr/>
                    <a:lstStyle/>
                    <a:p>
                      <a:pPr algn="r" fontAlgn="ctr"/>
                      <a:r>
                        <a:rPr lang="en-US" sz="2000" u="none" strike="noStrike" dirty="0">
                          <a:effectLst/>
                        </a:rPr>
                        <a:t>3%</a:t>
                      </a:r>
                      <a:endParaRPr lang="en-US" sz="2000" b="0" i="0" u="none" strike="noStrike" dirty="0">
                        <a:effectLst/>
                        <a:latin typeface="Arial"/>
                      </a:endParaRPr>
                    </a:p>
                  </a:txBody>
                  <a:tcPr marL="9525" marR="9525" marT="952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25016733"/>
              </p:ext>
            </p:extLst>
          </p:nvPr>
        </p:nvGraphicFramePr>
        <p:xfrm>
          <a:off x="2286000" y="1473200"/>
          <a:ext cx="5181600" cy="1571625"/>
        </p:xfrm>
        <a:graphic>
          <a:graphicData uri="http://schemas.openxmlformats.org/drawingml/2006/table">
            <a:tbl>
              <a:tblPr>
                <a:tableStyleId>{5C22544A-7EE6-4342-B048-85BDC9FD1C3A}</a:tableStyleId>
              </a:tblPr>
              <a:tblGrid>
                <a:gridCol w="4038600"/>
                <a:gridCol w="381000"/>
                <a:gridCol w="762000"/>
              </a:tblGrid>
              <a:tr h="228600">
                <a:tc>
                  <a:txBody>
                    <a:bodyPr/>
                    <a:lstStyle/>
                    <a:p>
                      <a:pPr algn="l" fontAlgn="ctr"/>
                      <a:r>
                        <a:rPr lang="en-US" sz="2000" u="none" strike="noStrike" dirty="0">
                          <a:effectLst/>
                        </a:rPr>
                        <a:t>Mainland China</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3</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14%</a:t>
                      </a:r>
                      <a:endParaRPr lang="en-US" sz="2000" b="0" i="0" u="none" strike="noStrike">
                        <a:effectLst/>
                        <a:latin typeface="Arial"/>
                      </a:endParaRPr>
                    </a:p>
                  </a:txBody>
                  <a:tcPr marL="9525" marR="9525" marT="9525" marB="0" anchor="ctr"/>
                </a:tc>
              </a:tr>
              <a:tr h="228600">
                <a:tc>
                  <a:txBody>
                    <a:bodyPr/>
                    <a:lstStyle/>
                    <a:p>
                      <a:pPr algn="l" fontAlgn="ctr"/>
                      <a:r>
                        <a:rPr lang="en-US" sz="2000" u="none" strike="noStrike" dirty="0">
                          <a:effectLst/>
                        </a:rPr>
                        <a:t>Taiwan</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5</a:t>
                      </a:r>
                      <a:endParaRPr lang="en-US" sz="2000" b="0" i="0" u="none" strike="noStrike">
                        <a:effectLst/>
                        <a:latin typeface="Arial"/>
                      </a:endParaRPr>
                    </a:p>
                  </a:txBody>
                  <a:tcPr marL="9525" marR="9525" marT="9525" marB="0" anchor="ctr"/>
                </a:tc>
                <a:tc>
                  <a:txBody>
                    <a:bodyPr/>
                    <a:lstStyle/>
                    <a:p>
                      <a:pPr algn="r" fontAlgn="ctr"/>
                      <a:r>
                        <a:rPr lang="en-US" sz="2000" u="none" strike="noStrike">
                          <a:effectLst/>
                        </a:rPr>
                        <a:t>23%</a:t>
                      </a:r>
                      <a:endParaRPr lang="en-US" sz="2000" b="0" i="0" u="none" strike="noStrike">
                        <a:effectLst/>
                        <a:latin typeface="Arial"/>
                      </a:endParaRPr>
                    </a:p>
                  </a:txBody>
                  <a:tcPr marL="9525" marR="9525" marT="9525" marB="0" anchor="ctr"/>
                </a:tc>
              </a:tr>
              <a:tr h="228600">
                <a:tc>
                  <a:txBody>
                    <a:bodyPr/>
                    <a:lstStyle/>
                    <a:p>
                      <a:pPr algn="l" fontAlgn="ctr"/>
                      <a:r>
                        <a:rPr lang="en-US" sz="2000" u="none" strike="noStrike" dirty="0">
                          <a:effectLst/>
                        </a:rPr>
                        <a:t>Japan</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7</a:t>
                      </a:r>
                      <a:endParaRPr lang="en-US" sz="2000" b="0" i="0" u="none" strike="noStrike">
                        <a:effectLst/>
                        <a:latin typeface="Arial"/>
                      </a:endParaRPr>
                    </a:p>
                  </a:txBody>
                  <a:tcPr marL="9525" marR="9525" marT="9525" marB="0" anchor="ctr"/>
                </a:tc>
                <a:tc>
                  <a:txBody>
                    <a:bodyPr/>
                    <a:lstStyle/>
                    <a:p>
                      <a:pPr algn="r" fontAlgn="ctr"/>
                      <a:r>
                        <a:rPr lang="en-US" sz="2000" u="none" strike="noStrike" dirty="0">
                          <a:effectLst/>
                        </a:rPr>
                        <a:t>32%</a:t>
                      </a:r>
                      <a:endParaRPr lang="en-US" sz="2000" b="0" i="0" u="none" strike="noStrike" dirty="0">
                        <a:effectLst/>
                        <a:latin typeface="Arial"/>
                      </a:endParaRPr>
                    </a:p>
                  </a:txBody>
                  <a:tcPr marL="9525" marR="9525" marT="9525" marB="0" anchor="ctr"/>
                </a:tc>
              </a:tr>
              <a:tr h="228600">
                <a:tc>
                  <a:txBody>
                    <a:bodyPr/>
                    <a:lstStyle/>
                    <a:p>
                      <a:pPr algn="l" fontAlgn="ctr"/>
                      <a:r>
                        <a:rPr lang="en-US" sz="2000" u="none" strike="noStrike" dirty="0">
                          <a:effectLst/>
                        </a:rPr>
                        <a:t>Korea</a:t>
                      </a:r>
                      <a:endParaRPr lang="en-US" sz="2000" b="0" i="0" u="none" strike="noStrike" dirty="0">
                        <a:effectLst/>
                        <a:latin typeface="Arial"/>
                      </a:endParaRPr>
                    </a:p>
                  </a:txBody>
                  <a:tcPr marL="9525" marR="9525" marT="9525" marB="0" anchor="ctr"/>
                </a:tc>
                <a:tc>
                  <a:txBody>
                    <a:bodyPr/>
                    <a:lstStyle/>
                    <a:p>
                      <a:pPr algn="r" fontAlgn="ctr"/>
                      <a:r>
                        <a:rPr lang="en-US" sz="2000" u="none" strike="noStrike" dirty="0">
                          <a:effectLst/>
                        </a:rPr>
                        <a:t>6</a:t>
                      </a:r>
                      <a:endParaRPr lang="en-US" sz="2000" b="0" i="0" u="none" strike="noStrike" dirty="0">
                        <a:effectLst/>
                        <a:latin typeface="Arial"/>
                      </a:endParaRPr>
                    </a:p>
                  </a:txBody>
                  <a:tcPr marL="9525" marR="9525" marT="9525" marB="0" anchor="ctr"/>
                </a:tc>
                <a:tc>
                  <a:txBody>
                    <a:bodyPr/>
                    <a:lstStyle/>
                    <a:p>
                      <a:pPr algn="r" fontAlgn="ctr"/>
                      <a:r>
                        <a:rPr lang="en-US" sz="2000" u="none" strike="noStrike">
                          <a:effectLst/>
                        </a:rPr>
                        <a:t>27%</a:t>
                      </a:r>
                      <a:endParaRPr lang="en-US" sz="2000" b="0" i="0" u="none" strike="noStrike">
                        <a:effectLst/>
                        <a:latin typeface="Arial"/>
                      </a:endParaRPr>
                    </a:p>
                  </a:txBody>
                  <a:tcPr marL="9525" marR="9525" marT="9525" marB="0" anchor="ctr"/>
                </a:tc>
              </a:tr>
              <a:tr h="228600">
                <a:tc>
                  <a:txBody>
                    <a:bodyPr/>
                    <a:lstStyle/>
                    <a:p>
                      <a:pPr algn="l" fontAlgn="ctr"/>
                      <a:r>
                        <a:rPr lang="en-US" sz="2000" u="none" strike="noStrike" dirty="0">
                          <a:effectLst/>
                        </a:rPr>
                        <a:t>North America</a:t>
                      </a:r>
                      <a:endParaRPr lang="en-US" sz="2000" b="0" i="0" u="none" strike="noStrike" dirty="0">
                        <a:effectLst/>
                        <a:latin typeface="Arial"/>
                      </a:endParaRPr>
                    </a:p>
                  </a:txBody>
                  <a:tcPr marL="9525" marR="9525" marT="9525" marB="0" anchor="ctr"/>
                </a:tc>
                <a:tc>
                  <a:txBody>
                    <a:bodyPr/>
                    <a:lstStyle/>
                    <a:p>
                      <a:pPr algn="r" fontAlgn="ctr"/>
                      <a:r>
                        <a:rPr lang="en-US" sz="2000" u="none" strike="noStrike" dirty="0">
                          <a:effectLst/>
                        </a:rPr>
                        <a:t>1</a:t>
                      </a:r>
                      <a:endParaRPr lang="en-US" sz="2000" b="0" i="0" u="none" strike="noStrike" dirty="0">
                        <a:effectLst/>
                        <a:latin typeface="Arial"/>
                      </a:endParaRPr>
                    </a:p>
                  </a:txBody>
                  <a:tcPr marL="9525" marR="9525" marT="9525" marB="0" anchor="ctr"/>
                </a:tc>
                <a:tc>
                  <a:txBody>
                    <a:bodyPr/>
                    <a:lstStyle/>
                    <a:p>
                      <a:pPr algn="r" fontAlgn="ctr"/>
                      <a:r>
                        <a:rPr lang="en-US" sz="2000" u="none" strike="noStrike" dirty="0">
                          <a:effectLst/>
                        </a:rPr>
                        <a:t>5%</a:t>
                      </a:r>
                      <a:endParaRPr lang="en-US" sz="2000" b="0" i="0" u="none" strike="noStrike" dirty="0">
                        <a:effectLst/>
                        <a:latin typeface="Arial"/>
                      </a:endParaRPr>
                    </a:p>
                  </a:txBody>
                  <a:tcPr marL="9525" marR="9525" marT="9525"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86748058"/>
              </p:ext>
            </p:extLst>
          </p:nvPr>
        </p:nvGraphicFramePr>
        <p:xfrm>
          <a:off x="2286001" y="3276599"/>
          <a:ext cx="5181600" cy="1447800"/>
        </p:xfrm>
        <a:graphic>
          <a:graphicData uri="http://schemas.openxmlformats.org/drawingml/2006/table">
            <a:tbl>
              <a:tblPr>
                <a:tableStyleId>{5C22544A-7EE6-4342-B048-85BDC9FD1C3A}</a:tableStyleId>
              </a:tblPr>
              <a:tblGrid>
                <a:gridCol w="4038599"/>
                <a:gridCol w="381000"/>
                <a:gridCol w="762001"/>
              </a:tblGrid>
              <a:tr h="361950">
                <a:tc>
                  <a:txBody>
                    <a:bodyPr/>
                    <a:lstStyle/>
                    <a:p>
                      <a:pPr algn="l" rtl="0" fontAlgn="ctr"/>
                      <a:r>
                        <a:rPr lang="en-US" sz="2000" u="none" strike="noStrike">
                          <a:effectLst/>
                        </a:rPr>
                        <a:t>0-5 years</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a:effectLst/>
                        </a:rPr>
                        <a:t>27%</a:t>
                      </a:r>
                      <a:endParaRPr lang="en-US" sz="2000" b="0" i="0" u="none" strike="noStrike">
                        <a:solidFill>
                          <a:srgbClr val="000000"/>
                        </a:solidFill>
                        <a:effectLst/>
                        <a:latin typeface="Calibri"/>
                      </a:endParaRPr>
                    </a:p>
                  </a:txBody>
                  <a:tcPr marL="9525" marR="9525" marT="9525" marB="0" anchor="ctr"/>
                </a:tc>
              </a:tr>
              <a:tr h="361950">
                <a:tc>
                  <a:txBody>
                    <a:bodyPr/>
                    <a:lstStyle/>
                    <a:p>
                      <a:pPr algn="l" rtl="0" fontAlgn="ctr"/>
                      <a:r>
                        <a:rPr lang="en-US" sz="2000" u="none" strike="noStrike">
                          <a:effectLst/>
                        </a:rPr>
                        <a:t>6-10 years</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a:effectLst/>
                        </a:rPr>
                        <a:t>4</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a:effectLst/>
                        </a:rPr>
                        <a:t>18%</a:t>
                      </a:r>
                      <a:endParaRPr lang="en-US" sz="2000" b="0" i="0" u="none" strike="noStrike">
                        <a:solidFill>
                          <a:srgbClr val="000000"/>
                        </a:solidFill>
                        <a:effectLst/>
                        <a:latin typeface="Calibri"/>
                      </a:endParaRPr>
                    </a:p>
                  </a:txBody>
                  <a:tcPr marL="9525" marR="9525" marT="9525" marB="0" anchor="ctr"/>
                </a:tc>
              </a:tr>
              <a:tr h="361950">
                <a:tc>
                  <a:txBody>
                    <a:bodyPr/>
                    <a:lstStyle/>
                    <a:p>
                      <a:pPr algn="l" rtl="0" fontAlgn="ctr"/>
                      <a:r>
                        <a:rPr lang="en-US" sz="2000" u="none" strike="noStrike">
                          <a:effectLst/>
                        </a:rPr>
                        <a:t>11-15 years</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a:effectLst/>
                        </a:rPr>
                        <a:t>27%</a:t>
                      </a:r>
                      <a:endParaRPr lang="en-US" sz="2000" b="0" i="0" u="none" strike="noStrike">
                        <a:solidFill>
                          <a:srgbClr val="000000"/>
                        </a:solidFill>
                        <a:effectLst/>
                        <a:latin typeface="Calibri"/>
                      </a:endParaRPr>
                    </a:p>
                  </a:txBody>
                  <a:tcPr marL="9525" marR="9525" marT="9525" marB="0" anchor="ctr"/>
                </a:tc>
              </a:tr>
              <a:tr h="361950">
                <a:tc>
                  <a:txBody>
                    <a:bodyPr/>
                    <a:lstStyle/>
                    <a:p>
                      <a:pPr algn="l" rtl="0" fontAlgn="ctr"/>
                      <a:r>
                        <a:rPr lang="en-US" sz="2000" u="none" strike="noStrike">
                          <a:effectLst/>
                        </a:rPr>
                        <a:t>16+ years</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r" rtl="0" fontAlgn="ctr"/>
                      <a:r>
                        <a:rPr lang="en-US" sz="2000" u="none" strike="noStrike" dirty="0">
                          <a:effectLst/>
                        </a:rPr>
                        <a:t>27%</a:t>
                      </a:r>
                      <a:endParaRPr lang="en-US" sz="20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607083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3538</TotalTime>
  <Words>2093</Words>
  <Application>Microsoft Office PowerPoint</Application>
  <PresentationFormat>On-screen Show (4:3)</PresentationFormat>
  <Paragraphs>491</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Electronic Resources:  Librarians and Vendors Round Table  Issues and standards</vt:lpstr>
      <vt:lpstr> Background CEAL Task Force on Metadata Standards and Best Practices for East Asian Electronic Resources </vt:lpstr>
      <vt:lpstr>Workshop : The Start of ERMB Work</vt:lpstr>
      <vt:lpstr>Survey: Towards Better Understanding of Issues &amp; Standards</vt:lpstr>
      <vt:lpstr>Survey: Goal</vt:lpstr>
      <vt:lpstr>Survey Demographics:  73 Participants of Library Survey</vt:lpstr>
      <vt:lpstr>Survey Demographics:  Library Survey Position</vt:lpstr>
      <vt:lpstr>Library Survey: Languages of Resources Primarily Managed/Served</vt:lpstr>
      <vt:lpstr>Survey Demographics:  22 Participants of Vendors Survey</vt:lpstr>
      <vt:lpstr>Survey Demographics:  Library Survey &amp; Vendor Survey</vt:lpstr>
      <vt:lpstr> Awareness of E-Resources Standards  &amp; Best Practices: Library and Vendors </vt:lpstr>
      <vt:lpstr> Compliance of Standards &amp; Best Practices:  Currently Follow &amp; Interested in Following</vt:lpstr>
      <vt:lpstr> Reasons Why Vendors not Complying with Standards &amp; Best Practices</vt:lpstr>
      <vt:lpstr>Selected Survey Comments: Expectations</vt:lpstr>
      <vt:lpstr>Selected Survey Comments: Expectations</vt:lpstr>
      <vt:lpstr>Selected Survey Comments:  Further Explanations </vt:lpstr>
      <vt:lpstr>Draft Plan To be finalized with your input! </vt:lpstr>
      <vt:lpstr>Possible 1-year Program</vt:lpstr>
      <vt:lpstr>Communication &amp; Collaboration =&gt; Win-Win-Win Outcome</vt:lpstr>
      <vt:lpstr>The Outcome and Our Prizes </vt:lpstr>
      <vt:lpstr>Request for Next Step for Roundtable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RDA Implementation  3:30-4:45 PM , Thursday, March 21, 2013 (Manchester Ballroom A, Manchester Grand Hyatt, San Diego</dc:title>
  <dc:creator>sdeng</dc:creator>
  <cp:lastModifiedBy>Windows User</cp:lastModifiedBy>
  <cp:revision>168</cp:revision>
  <dcterms:created xsi:type="dcterms:W3CDTF">2013-03-13T22:10:23Z</dcterms:created>
  <dcterms:modified xsi:type="dcterms:W3CDTF">2014-04-04T05:03:54Z</dcterms:modified>
</cp:coreProperties>
</file>